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6" r:id="rId2"/>
    <p:sldId id="288" r:id="rId3"/>
    <p:sldId id="264" r:id="rId4"/>
    <p:sldId id="256" r:id="rId5"/>
    <p:sldId id="289" r:id="rId6"/>
    <p:sldId id="277" r:id="rId7"/>
    <p:sldId id="267" r:id="rId8"/>
    <p:sldId id="286" r:id="rId9"/>
    <p:sldId id="284" r:id="rId10"/>
    <p:sldId id="282" r:id="rId11"/>
    <p:sldId id="291" r:id="rId12"/>
    <p:sldId id="292" r:id="rId13"/>
    <p:sldId id="290" r:id="rId14"/>
    <p:sldId id="263" r:id="rId15"/>
    <p:sldId id="280" r:id="rId16"/>
    <p:sldId id="281" r:id="rId17"/>
    <p:sldId id="29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18" autoAdjust="0"/>
  </p:normalViewPr>
  <p:slideViewPr>
    <p:cSldViewPr>
      <p:cViewPr>
        <p:scale>
          <a:sx n="50" d="100"/>
          <a:sy n="50" d="100"/>
        </p:scale>
        <p:origin x="-195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6C9FD-3233-4115-804F-55DC7A3FA910}"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03C2A-452F-419B-98CD-9DDA2D0375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a:t>
            </a:r>
            <a:r>
              <a:rPr lang="bn-BD" baseline="0" dirty="0" smtClean="0"/>
              <a:t> কার্যক্রমের শুরুতে আজকের পাঠে শিক্ষার্থীদের স্বাগত জানানোর উদ্দেশ্যে অধ্যায়ের সাথে সাদৃশ্যপূর্ণ ছবিসহ স্লাইডটি ব্যবহার করা হয়েছে। তবে বিষয়শিক্ষক ইচ্ছে করলে ছবিটি বাদ দিতে পারেন অথবা অধ্যায়টির সাথে ছবির উল্লেখিত ঘটনার সাথে কী কী  মিল রয়েছে তা বলেও আজকের পাঠে শিক্ষার্থীদের স্বাগত জানাতে পারেন। কিন্তু এখানে অতিরিক্ত আলোচনা না করলে ভালো হয়।</a:t>
            </a:r>
            <a:endParaRPr lang="en-US"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AdarshaLipiCon" pitchFamily="2" charset="0"/>
                <a:cs typeface="NikoshBAN" pitchFamily="2" charset="0"/>
              </a:rPr>
              <a:t>এই স্লাইড থেকে </a:t>
            </a:r>
            <a:r>
              <a:rPr lang="bn-BD" sz="1200" baseline="0" dirty="0" smtClean="0">
                <a:latin typeface="AdarshaLipiCon" pitchFamily="2" charset="0"/>
                <a:cs typeface="NikoshBAN" pitchFamily="2" charset="0"/>
              </a:rPr>
              <a:t> তৃতীয় শিখনফল অর্জনের উদ্দেশ্যে পাঠ উপস্থাপন চলমান থাকবে।(মোট সময় </a:t>
            </a:r>
            <a:r>
              <a:rPr lang="en-US" sz="1200" baseline="0" dirty="0" smtClean="0">
                <a:latin typeface="AdarshaLipiCon" pitchFamily="2" charset="0"/>
                <a:cs typeface="NikoshBAN" pitchFamily="2" charset="0"/>
              </a:rPr>
              <a:t>: </a:t>
            </a:r>
            <a:r>
              <a:rPr lang="bn-BD" sz="1200" baseline="0" dirty="0" smtClean="0">
                <a:latin typeface="AdarshaLipiCon" pitchFamily="2" charset="0"/>
                <a:cs typeface="NikoshBAN" pitchFamily="2" charset="0"/>
              </a:rPr>
              <a:t>৩ মিনিট)</a:t>
            </a:r>
          </a:p>
          <a:p>
            <a:r>
              <a:rPr lang="bn-BD" dirty="0" smtClean="0"/>
              <a:t>এখানে</a:t>
            </a:r>
            <a:r>
              <a:rPr lang="bn-BD" baseline="0" dirty="0" smtClean="0"/>
              <a:t> জ্যাক স্ক্রু কীভাবে </a:t>
            </a:r>
            <a:r>
              <a:rPr lang="bn-BD" sz="1200" spc="-150" dirty="0" smtClean="0">
                <a:latin typeface="NikoshBAN" pitchFamily="2" charset="0"/>
                <a:cs typeface="NikoshBAN" pitchFamily="2" charset="0"/>
              </a:rPr>
              <a:t>একই  সাথে  বল বৃদ্ধি  ও  বলের  দিক পরিবর্তন  করে  কাজ  করে</a:t>
            </a:r>
            <a:r>
              <a:rPr lang="bn-BD" sz="1200" spc="0" baseline="0" dirty="0" smtClean="0">
                <a:latin typeface="+mn-lt"/>
                <a:cs typeface="+mn-cs"/>
              </a:rPr>
              <a:t> </a:t>
            </a:r>
            <a:r>
              <a:rPr lang="bn-BD" baseline="0" dirty="0" smtClean="0"/>
              <a:t>তা শিক্ষার্থীদের সক্রিয় অংশ গ্রহণে  পরিচালনা করতে পারেন। । </a:t>
            </a:r>
            <a:r>
              <a:rPr lang="bn-BD" sz="1200" baseline="0" dirty="0" smtClean="0">
                <a:latin typeface="NikoshBAN" pitchFamily="2" charset="0"/>
                <a:cs typeface="NikoshBAN" pitchFamily="2" charset="0"/>
              </a:rPr>
              <a:t>স্লাইডে উল্লেখিত প্রশ্নোত্তর মুছে নিজের মত প্রশ্ন করতে পারেন।</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সামগ্রিকভাবে পাঠটি</a:t>
            </a:r>
            <a:r>
              <a:rPr lang="bn-BD" baseline="0" dirty="0" smtClean="0"/>
              <a:t> মূল্যায়ন করার উদ্দেশ্যে স্লাইডে প্রদর্শিত ছবির মাধ্যমে মৌখিক ও  </a:t>
            </a:r>
            <a:r>
              <a:rPr lang="bn-BD" baseline="0" dirty="0" smtClean="0"/>
              <a:t>বহুনির্বাচনি </a:t>
            </a:r>
            <a:r>
              <a:rPr lang="bn-BD" baseline="0" dirty="0" smtClean="0"/>
              <a:t>প্রশ্ন করেতে পারেন।</a:t>
            </a:r>
            <a:endParaRPr lang="en-US" dirty="0" smtClean="0"/>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এই</a:t>
            </a:r>
            <a:r>
              <a:rPr lang="bn-BD" baseline="0" dirty="0" smtClean="0">
                <a:latin typeface="NikoshBAN" pitchFamily="2" charset="0"/>
                <a:cs typeface="NikoshBAN" pitchFamily="2" charset="0"/>
              </a:rPr>
              <a:t>  স্লাইডে আজকের পাঠের মূল বিষয়বস্তু শিক্ষার্থীদের পূনরায় মনে করিয়ে দেবার চেষ্টা করা হয়েছে।</a:t>
            </a:r>
            <a:r>
              <a:rPr lang="en-US" baseline="0" dirty="0" smtClean="0">
                <a:latin typeface="NikoshBAN" pitchFamily="2" charset="0"/>
                <a:cs typeface="NikoshBAN" pitchFamily="2" charset="0"/>
              </a:rPr>
              <a:t> </a:t>
            </a:r>
            <a:r>
              <a:rPr lang="bn-BD" dirty="0" smtClean="0"/>
              <a:t>স্লাইডে</a:t>
            </a:r>
            <a:r>
              <a:rPr lang="bn-BD" baseline="0" dirty="0" smtClean="0"/>
              <a:t> উল্লেখিত কী</a:t>
            </a:r>
            <a:r>
              <a:rPr lang="en-US" baseline="0" dirty="0" smtClean="0"/>
              <a:t>-</a:t>
            </a:r>
            <a:r>
              <a:rPr lang="bn-BD" baseline="0" dirty="0" smtClean="0"/>
              <a:t>নোটসমূহের আলোকে শিক্ষার্থীদের কোনো জিজ্ঞাসা আছে কি-না তা জানার চেষ্টা করলে ভালো হয়</a:t>
            </a:r>
            <a:r>
              <a:rPr lang="en-US" baseline="0" dirty="0" smtClean="0"/>
              <a:t> </a:t>
            </a:r>
            <a:r>
              <a:rPr lang="bn-BD" baseline="0" dirty="0" smtClean="0"/>
              <a:t>এবং কী-নোটগুলো শিক্ষার্থীদের লিখে নিতে বলতে পারেন।</a:t>
            </a:r>
            <a:endParaRPr lang="en-US" dirty="0" smtClean="0"/>
          </a:p>
        </p:txBody>
      </p:sp>
      <p:sp>
        <p:nvSpPr>
          <p:cNvPr id="4" name="Slide Number Placeholder 3"/>
          <p:cNvSpPr>
            <a:spLocks noGrp="1"/>
          </p:cNvSpPr>
          <p:nvPr>
            <p:ph type="sldNum" sz="quarter" idx="10"/>
          </p:nvPr>
        </p:nvSpPr>
        <p:spPr/>
        <p:txBody>
          <a:bodyPr/>
          <a:lstStyle/>
          <a:p>
            <a:fld id="{18803C2A-452F-419B-98CD-9DDA2D037572}"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পাঠ শিরোনাম বের করার জন্য প্রথমে</a:t>
            </a:r>
            <a:r>
              <a:rPr lang="bn-BD" sz="1200" baseline="0" dirty="0" smtClean="0">
                <a:latin typeface="NikoshBAN" pitchFamily="2" charset="0"/>
                <a:cs typeface="NikoshBAN" pitchFamily="2" charset="0"/>
              </a:rPr>
              <a:t> ভিডিওটি  দেখিয়ে </a:t>
            </a:r>
            <a:r>
              <a:rPr lang="bn-BD" sz="1200" dirty="0" smtClean="0">
                <a:latin typeface="NikoshBAN" pitchFamily="2" charset="0"/>
                <a:cs typeface="NikoshBAN" pitchFamily="2" charset="0"/>
              </a:rPr>
              <a:t>শিক্ষার্থীদের উঠা-নামার</a:t>
            </a:r>
            <a:r>
              <a:rPr lang="bn-BD" sz="1200" baseline="0" dirty="0" smtClean="0">
                <a:latin typeface="NikoshBAN" pitchFamily="2" charset="0"/>
                <a:cs typeface="NikoshBAN" pitchFamily="2" charset="0"/>
              </a:rPr>
              <a:t> তলটি সম্পর্কে</a:t>
            </a:r>
            <a:r>
              <a:rPr lang="bn-BD" sz="1200" dirty="0" smtClean="0">
                <a:latin typeface="NikoshBAN" pitchFamily="2" charset="0"/>
                <a:cs typeface="NikoshBAN" pitchFamily="2" charset="0"/>
              </a:rPr>
              <a:t> প্রাসঙ্গিক</a:t>
            </a:r>
            <a:r>
              <a:rPr lang="bn-BD" sz="1200" baseline="0" dirty="0" smtClean="0">
                <a:latin typeface="NikoshBAN" pitchFamily="2" charset="0"/>
                <a:cs typeface="NikoshBAN" pitchFamily="2" charset="0"/>
              </a:rPr>
              <a:t> </a:t>
            </a:r>
            <a:r>
              <a:rPr lang="bn-BD" sz="1200" dirty="0" smtClean="0">
                <a:latin typeface="NikoshBAN" pitchFamily="2" charset="0"/>
                <a:cs typeface="NikoshBAN" pitchFamily="2" charset="0"/>
              </a:rPr>
              <a:t>প্রশ্ন </a:t>
            </a:r>
            <a:r>
              <a:rPr lang="bn-BD" sz="1200" baseline="0" dirty="0" smtClean="0">
                <a:latin typeface="NikoshBAN" pitchFamily="2" charset="0"/>
                <a:cs typeface="NikoshBAN" pitchFamily="2" charset="0"/>
              </a:rPr>
              <a:t>করতে পারেন। তবে বিশেষক্ষেত্রে আপনি শিক্ষার্থীদের সাহায্য করতে পারেন।</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dirty="0" smtClean="0">
                <a:latin typeface="AdarshaLipiCon" pitchFamily="2" charset="0"/>
                <a:cs typeface="NikoshBAN" pitchFamily="2" charset="0"/>
              </a:rPr>
              <a:t>এই স্লাইড থেকে শুরু</a:t>
            </a:r>
            <a:r>
              <a:rPr lang="bn-BD" sz="1200" baseline="0" dirty="0" smtClean="0">
                <a:latin typeface="AdarshaLipiCon" pitchFamily="2" charset="0"/>
                <a:cs typeface="NikoshBAN" pitchFamily="2" charset="0"/>
              </a:rPr>
              <a:t> করে</a:t>
            </a:r>
            <a:r>
              <a:rPr lang="bn-BD" sz="1200" dirty="0" smtClean="0">
                <a:latin typeface="AdarshaLipiCon" pitchFamily="2" charset="0"/>
                <a:cs typeface="NikoshBAN" pitchFamily="2" charset="0"/>
              </a:rPr>
              <a:t> প্রথম</a:t>
            </a:r>
            <a:r>
              <a:rPr lang="bn-BD" sz="1200" baseline="0" dirty="0" smtClean="0">
                <a:latin typeface="AdarshaLipiCon" pitchFamily="2" charset="0"/>
                <a:cs typeface="NikoshBAN" pitchFamily="2" charset="0"/>
              </a:rPr>
              <a:t>  শিখনফল অর্জনের উদ্দেশ্যে পাঠ উপস্থাপন শুরু করা হয়েছে।</a:t>
            </a:r>
          </a:p>
          <a:p>
            <a:r>
              <a:rPr lang="bn-BD" sz="1200" dirty="0" smtClean="0">
                <a:latin typeface="AdarshaLipiCon" pitchFamily="2" charset="0"/>
                <a:cs typeface="NikoshBAN" pitchFamily="2" charset="0"/>
              </a:rPr>
              <a:t>আমাদের চারপাশে ঘটে এমন  ঘটনা</a:t>
            </a:r>
            <a:r>
              <a:rPr lang="bn-BD" sz="1200" baseline="0" dirty="0" smtClean="0">
                <a:latin typeface="AdarshaLipiCon" pitchFamily="2" charset="0"/>
                <a:cs typeface="NikoshBAN" pitchFamily="2" charset="0"/>
              </a:rPr>
              <a:t> দেখানোর জন্য এবং  শিক্ষার্থীদের মনোযোগ আকর্ষণের উদ্দেশ্যে প্রথমে ভিডিওটি দেখাতে পারেন।</a:t>
            </a:r>
          </a:p>
          <a:p>
            <a:pPr marL="0" marR="0" indent="0" algn="l" defTabSz="914400" rtl="0" eaLnBrk="1" fontAlgn="auto" latinLnBrk="0" hangingPunct="1">
              <a:lnSpc>
                <a:spcPct val="100000"/>
              </a:lnSpc>
              <a:spcBef>
                <a:spcPts val="0"/>
              </a:spcBef>
              <a:spcAft>
                <a:spcPts val="0"/>
              </a:spcAft>
              <a:buClrTx/>
              <a:buSzTx/>
              <a:buFontTx/>
              <a:buNone/>
              <a:tabLst/>
              <a:defRPr/>
            </a:pPr>
            <a:r>
              <a:rPr lang="bn-BD" sz="1200" baseline="0" dirty="0" smtClean="0">
                <a:latin typeface="AdarshaLipiCon" pitchFamily="2" charset="0"/>
                <a:cs typeface="NikoshBAN" pitchFamily="2" charset="0"/>
              </a:rPr>
              <a:t>তারপর ধারাবাহিকভাবে স্লাইডে উল্লেখিত প্রশ্নোত্তরের মাধ্যমে শিক্ষার্থীদের কাছ থেকে যথার্থ </a:t>
            </a:r>
            <a:r>
              <a:rPr lang="bn-BD" sz="1200" baseline="0" smtClean="0">
                <a:latin typeface="AdarshaLipiCon" pitchFamily="2" charset="0"/>
                <a:cs typeface="NikoshBAN" pitchFamily="2" charset="0"/>
              </a:rPr>
              <a:t>উত্তর গ্রহণ করে </a:t>
            </a:r>
            <a:r>
              <a:rPr lang="bn-BD" sz="1200" baseline="0" dirty="0" smtClean="0">
                <a:latin typeface="AdarshaLipiCon" pitchFamily="2" charset="0"/>
                <a:cs typeface="NikoshBAN" pitchFamily="2" charset="0"/>
              </a:rPr>
              <a:t>হেলানো তলের বর্ণনা করতে পারেন  যাতে শিক্ষার্থীরা পাঠে সক্রিয় থাকে</a:t>
            </a:r>
            <a:r>
              <a:rPr lang="bn-BD" sz="1200" baseline="0" dirty="0" smtClean="0">
                <a:latin typeface="NikoshBAN" pitchFamily="2" charset="0"/>
                <a:cs typeface="NikoshBAN" pitchFamily="2" charset="0"/>
              </a:rPr>
              <a:t>। এই স্লাইডে শিক্ষার্থীরা হেলানো তলের যান্ত্রিক সুবিধা সম্পর্কে কিছুটা ইঙ্গিত পাবে। স্লাইডে উল্লেখিত প্রশ্নোত্তর মুছে দিয়ে শিক্ষার্থীদের সহায়তায় বোর্ডের মাধ্যমে কাজটি সম্পন্ন করলে ভালো হয়।</a:t>
            </a:r>
            <a:endParaRPr lang="en-US" dirty="0" smtClean="0">
              <a:latin typeface="NikoshBAN" pitchFamily="2" charset="0"/>
              <a:cs typeface="NikoshBAN" pitchFamily="2" charset="0"/>
            </a:endParaRPr>
          </a:p>
          <a:p>
            <a:endParaRPr lang="bn-BD" sz="1200" baseline="0"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dirty="0" smtClean="0">
                <a:latin typeface="AdarshaLipiCon" pitchFamily="2" charset="0"/>
                <a:cs typeface="NikoshBAN" pitchFamily="2" charset="0"/>
              </a:rPr>
              <a:t>এই স্লাইড থেকে </a:t>
            </a:r>
            <a:r>
              <a:rPr lang="bn-BD" sz="1200" baseline="0" dirty="0" smtClean="0">
                <a:latin typeface="AdarshaLipiCon" pitchFamily="2" charset="0"/>
                <a:cs typeface="NikoshBAN" pitchFamily="2" charset="0"/>
              </a:rPr>
              <a:t> দ্বিতীয় শিখনফল অর্জনের উদ্দেশ্যে পাঠ উপস্থাপন শুরু করা হয়েছে।</a:t>
            </a:r>
          </a:p>
          <a:p>
            <a:pPr marL="0" marR="0" indent="0" algn="l" defTabSz="914400" rtl="0" eaLnBrk="1" fontAlgn="auto" latinLnBrk="0" hangingPunct="1">
              <a:lnSpc>
                <a:spcPct val="100000"/>
              </a:lnSpc>
              <a:spcBef>
                <a:spcPts val="0"/>
              </a:spcBef>
              <a:spcAft>
                <a:spcPts val="0"/>
              </a:spcAft>
              <a:buClrTx/>
              <a:buSzTx/>
              <a:buFontTx/>
              <a:buNone/>
              <a:tabLst/>
              <a:defRPr/>
            </a:pPr>
            <a:r>
              <a:rPr lang="bn-BD" sz="1200" baseline="0" dirty="0" smtClean="0">
                <a:latin typeface="AdarshaLipiCon" pitchFamily="2" charset="0"/>
                <a:cs typeface="NikoshBAN" pitchFamily="2" charset="0"/>
              </a:rPr>
              <a:t>ধারাবাহিকভাবে ক্লিক করে  স্লাইডে উল্লেখিত গাণিতিক যুক্তি উপস্থাপন করে  প্রশ্নোত্তরের মাধ্যমে শিক্ষার্থীদের কাছ থেকে যথার্থ উত্তর গ্রহন  করে হেলানো তলের যান্ত্রিক সুবিধার ব্যাখ্যা করতে পারেন। </a:t>
            </a:r>
            <a:r>
              <a:rPr lang="bn-BD" sz="1200" baseline="0" dirty="0" smtClean="0">
                <a:latin typeface="NikoshBAN" pitchFamily="2" charset="0"/>
                <a:cs typeface="NikoshBAN" pitchFamily="2" charset="0"/>
              </a:rPr>
              <a:t>স্লাইডে উল্লেখিত প্রশ্নোত্তর মুছে দিয়ে শিক্ষার্থীদের সহায়তায় বোর্ডের মাধ্যমে কাজটি সম্পন্ন করলে ভালো হয়।</a:t>
            </a:r>
            <a:endParaRPr lang="en-US" dirty="0" smtClean="0">
              <a:latin typeface="NikoshBAN" pitchFamily="2" charset="0"/>
              <a:cs typeface="NikoshBAN" pitchFamily="2" charset="0"/>
            </a:endParaRPr>
          </a:p>
          <a:p>
            <a:endParaRPr lang="bn-BD" sz="1200" baseline="0"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এখানে</a:t>
            </a:r>
            <a:r>
              <a:rPr lang="bn-BD" baseline="0" dirty="0" smtClean="0">
                <a:latin typeface="NikoshBAN" pitchFamily="2" charset="0"/>
                <a:cs typeface="NikoshBAN" pitchFamily="2" charset="0"/>
              </a:rPr>
              <a:t> প্রথম ও দ্বিতীয় শিখনফল অর্জন হয়েছে কি-না তা যাচাই করার জন্য স্লাইডে উল্লেখিত কাজটি শিক্ষার্থীদের করতে দিতে পারেন। তবে সরাসরি কোনো কিছু বলে না দিয়ে তাদেরকে সহায়তা করতে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AdarshaLipiCon" pitchFamily="2" charset="0"/>
                <a:cs typeface="NikoshBAN" pitchFamily="2" charset="0"/>
              </a:rPr>
              <a:t>এই স্লাইড থেকে </a:t>
            </a:r>
            <a:r>
              <a:rPr lang="bn-BD" sz="1200" baseline="0" dirty="0" smtClean="0">
                <a:latin typeface="AdarshaLipiCon" pitchFamily="2" charset="0"/>
                <a:cs typeface="NikoshBAN" pitchFamily="2" charset="0"/>
              </a:rPr>
              <a:t> তৃতীয় শিখনফল অর্জনের উদ্দেশ্যে পাঠ উপস্থাপন শুরু করা হয়েছে।</a:t>
            </a:r>
          </a:p>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জ্যাক স্ক্রু কী  এবং কীভাবে কাজ করে তা শিক্ষার্থীদের সামনে প্রদর্শন করার ব্যবস্থা করতে পারেন। তবে এ ধরনের বাস্তব উপকরণ (নাট-ভোল্ট) ব্যবহার করেও এ কাজটি সম্পন্ন করতে পারেন। </a:t>
            </a:r>
            <a:r>
              <a:rPr lang="bn-BD" sz="1200" baseline="0" dirty="0" smtClean="0">
                <a:latin typeface="NikoshBAN" pitchFamily="2" charset="0"/>
                <a:cs typeface="NikoshBAN" pitchFamily="2" charset="0"/>
              </a:rPr>
              <a:t>স্লাইডে উল্লেখিত প্রশ্নোত্তর মুছে নিজের মত প্রশ্ন করতে পারেন।</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AdarshaLipiCon" pitchFamily="2" charset="0"/>
                <a:cs typeface="NikoshBAN" pitchFamily="2" charset="0"/>
              </a:rPr>
              <a:t>এই স্লাইড থেকে </a:t>
            </a:r>
            <a:r>
              <a:rPr lang="bn-BD" sz="1200" baseline="0" dirty="0" smtClean="0">
                <a:latin typeface="AdarshaLipiCon" pitchFamily="2" charset="0"/>
                <a:cs typeface="NikoshBAN" pitchFamily="2" charset="0"/>
              </a:rPr>
              <a:t> তৃতীয় শিখনফল অর্জনের উদ্দেশ্যে পাঠ উপস্থাপন চলমান থাকবে।</a:t>
            </a:r>
          </a:p>
          <a:p>
            <a:r>
              <a:rPr lang="bn-BD" dirty="0" smtClean="0"/>
              <a:t>এখানে</a:t>
            </a:r>
            <a:r>
              <a:rPr lang="bn-BD" baseline="0" dirty="0" smtClean="0"/>
              <a:t> জ্যাক স্ক্রু কোন কোন সরল যন্ত্রের নীতি মেনে চলে তা প্রশ্নোত্তরের মাধ্যমে  শিক্ষার্থীদের কাছ থেকে  যথার্থ উত্তর নিয়ে  কার্যক্রম পরিচালনা করতে পারেন। । </a:t>
            </a:r>
            <a:r>
              <a:rPr lang="bn-BD" sz="1200" baseline="0" dirty="0" smtClean="0">
                <a:latin typeface="NikoshBAN" pitchFamily="2" charset="0"/>
                <a:cs typeface="NikoshBAN" pitchFamily="2" charset="0"/>
              </a:rPr>
              <a:t>স্লাইডে উল্লেখিত প্রশ্নোত্তর মুছে নিজের মত প্রশ্ন করতে পারেন।</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4D9E5-56EE-48E7-827D-E6661F49270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E4D9E5-56EE-48E7-827D-E6661F49270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4D9E5-56EE-48E7-827D-E6661F492703}"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4D9E5-56EE-48E7-827D-E6661F492703}"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4D9E5-56EE-48E7-827D-E6661F492703}"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4D9E5-56EE-48E7-827D-E6661F49270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4D9E5-56EE-48E7-827D-E6661F49270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4D9E5-56EE-48E7-827D-E6661F492703}"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FD6D1-5CD8-4800-8227-F7D6F56E93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এই স্লাইডটি সম্মানিত শিক্ষকবৃন্দের জন্য। </a:t>
            </a:r>
          </a:p>
          <a:p>
            <a:r>
              <a:rPr lang="bn-BD" sz="3200" dirty="0" smtClean="0">
                <a:latin typeface="NikoshBAN" pitchFamily="2" charset="0"/>
                <a:cs typeface="NikoshBAN" pitchFamily="2" charset="0"/>
              </a:rPr>
              <a:t> তাই স্লাইডটি হাইড করে রাখা হয়েছে। </a:t>
            </a:r>
            <a:endParaRPr lang="en-US" sz="3200" dirty="0">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4" name="TextBox 3"/>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জন্য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17" name="Group 16"/>
          <p:cNvGrpSpPr/>
          <p:nvPr/>
        </p:nvGrpSpPr>
        <p:grpSpPr>
          <a:xfrm>
            <a:off x="2286000" y="1103293"/>
            <a:ext cx="4343400" cy="4230707"/>
            <a:chOff x="1981200" y="1103293"/>
            <a:chExt cx="4343400" cy="4230707"/>
          </a:xfrm>
        </p:grpSpPr>
        <p:pic>
          <p:nvPicPr>
            <p:cNvPr id="7" name="Picture 6" descr="Bad.JPG"/>
            <p:cNvPicPr>
              <a:picLocks noChangeAspect="1"/>
            </p:cNvPicPr>
            <p:nvPr/>
          </p:nvPicPr>
          <p:blipFill>
            <a:blip r:embed="rId3" cstate="print"/>
            <a:stretch>
              <a:fillRect/>
            </a:stretch>
          </p:blipFill>
          <p:spPr>
            <a:xfrm>
              <a:off x="1981200" y="1103293"/>
              <a:ext cx="4343400" cy="3257550"/>
            </a:xfrm>
            <a:prstGeom prst="rect">
              <a:avLst/>
            </a:prstGeom>
            <a:noFill/>
            <a:ln>
              <a:noFill/>
            </a:ln>
          </p:spPr>
        </p:pic>
        <p:sp>
          <p:nvSpPr>
            <p:cNvPr id="12" name="TextBox 11"/>
            <p:cNvSpPr txBox="1"/>
            <p:nvPr/>
          </p:nvSpPr>
          <p:spPr>
            <a:xfrm>
              <a:off x="1996966" y="4379893"/>
              <a:ext cx="4301362" cy="954107"/>
            </a:xfrm>
            <a:prstGeom prst="rect">
              <a:avLst/>
            </a:prstGeom>
            <a:solidFill>
              <a:schemeClr val="tx2">
                <a:lumMod val="60000"/>
                <a:lumOff val="40000"/>
              </a:schemeClr>
            </a:solidFill>
          </p:spPr>
          <p:txBody>
            <a:bodyPr wrap="square" rtlCol="0">
              <a:spAutoFit/>
            </a:bodyPr>
            <a:lstStyle/>
            <a:p>
              <a:r>
                <a:rPr lang="bn-BD" sz="2800" dirty="0" smtClean="0">
                  <a:latin typeface="NikoshBAN" pitchFamily="2" charset="0"/>
                  <a:cs typeface="NikoshBAN" pitchFamily="2" charset="0"/>
                </a:rPr>
                <a:t> প্রাচীনকালে রোমানরা ভারী বস্তু উঠা-</a:t>
              </a:r>
            </a:p>
            <a:p>
              <a:r>
                <a:rPr lang="bn-BD" sz="2800" dirty="0" smtClean="0">
                  <a:latin typeface="NikoshBAN" pitchFamily="2" charset="0"/>
                  <a:cs typeface="NikoshBAN" pitchFamily="2" charset="0"/>
                </a:rPr>
                <a:t> নামার কাজে যন্ত্রটি ব্যবহার করতো</a:t>
              </a:r>
              <a:endParaRPr lang="en-US" sz="2800" dirty="0">
                <a:latin typeface="NikoshBAN" pitchFamily="2" charset="0"/>
                <a:cs typeface="NikoshBAN" pitchFamily="2" charset="0"/>
              </a:endParaRPr>
            </a:p>
          </p:txBody>
        </p:sp>
      </p:grpSp>
      <p:pic>
        <p:nvPicPr>
          <p:cNvPr id="16" name="Picture 15" descr="jackstands.jpg"/>
          <p:cNvPicPr>
            <a:picLocks noChangeAspect="1"/>
          </p:cNvPicPr>
          <p:nvPr/>
        </p:nvPicPr>
        <p:blipFill>
          <a:blip r:embed="rId4" cstate="print"/>
          <a:stretch>
            <a:fillRect/>
          </a:stretch>
        </p:blipFill>
        <p:spPr>
          <a:xfrm>
            <a:off x="921198" y="821862"/>
            <a:ext cx="7384602" cy="5578938"/>
          </a:xfrm>
          <a:prstGeom prst="rect">
            <a:avLst/>
          </a:prstGeom>
        </p:spPr>
      </p:pic>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098332" y="228600"/>
            <a:ext cx="70104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smtClean="0">
                <a:latin typeface="NikoshBAN" pitchFamily="2" charset="0"/>
                <a:cs typeface="NikoshBAN" pitchFamily="2" charset="0"/>
              </a:rPr>
              <a:t>এখন আমরা আরো একটি সরল যন্ত্র ও এর ব্যবহার দেখি</a:t>
            </a:r>
            <a:endParaRPr lang="en-US" sz="3200" dirty="0">
              <a:latin typeface="NikoshBAN" pitchFamily="2" charset="0"/>
              <a:cs typeface="NikoshBAN" pitchFamily="2" charset="0"/>
            </a:endParaRPr>
          </a:p>
        </p:txBody>
      </p:sp>
      <p:sp>
        <p:nvSpPr>
          <p:cNvPr id="18" name="TextBox 17"/>
          <p:cNvSpPr txBox="1"/>
          <p:nvPr/>
        </p:nvSpPr>
        <p:spPr>
          <a:xfrm>
            <a:off x="1447800" y="5486400"/>
            <a:ext cx="6553200" cy="584775"/>
          </a:xfrm>
          <a:prstGeom prst="rect">
            <a:avLst/>
          </a:prstGeom>
          <a:solidFill>
            <a:schemeClr val="tx2">
              <a:lumMod val="40000"/>
              <a:lumOff val="60000"/>
            </a:schemeClr>
          </a:solidFill>
        </p:spPr>
        <p:txBody>
          <a:bodyPr wrap="square" rtlCol="0">
            <a:spAutoFit/>
          </a:bodyPr>
          <a:lstStyle/>
          <a:p>
            <a:r>
              <a:rPr lang="bn-BD" sz="3200" dirty="0" smtClean="0">
                <a:latin typeface="NikoshBAN" pitchFamily="2" charset="0"/>
                <a:cs typeface="NikoshBAN" pitchFamily="2" charset="0"/>
              </a:rPr>
              <a:t>ভারী গাড়ীটির সামনের চাকা উপরে উঠলো কীভাবে?</a:t>
            </a:r>
            <a:endParaRPr lang="en-US" sz="3200" dirty="0">
              <a:latin typeface="NikoshBAN" pitchFamily="2" charset="0"/>
              <a:cs typeface="NikoshBAN" pitchFamily="2" charset="0"/>
            </a:endParaRPr>
          </a:p>
        </p:txBody>
      </p:sp>
      <p:sp>
        <p:nvSpPr>
          <p:cNvPr id="19" name="Left Arrow 18"/>
          <p:cNvSpPr/>
          <p:nvPr/>
        </p:nvSpPr>
        <p:spPr>
          <a:xfrm>
            <a:off x="5181600" y="4343400"/>
            <a:ext cx="1905000" cy="7620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জ্যাক স্ক্রু</a:t>
            </a:r>
            <a:endParaRPr lang="en-US" sz="2800" dirty="0">
              <a:solidFill>
                <a:schemeClr val="tx1"/>
              </a:solidFill>
              <a:latin typeface="NikoshBAN" pitchFamily="2" charset="0"/>
              <a:cs typeface="NikoshBAN" pitchFamily="2" charset="0"/>
            </a:endParaRPr>
          </a:p>
        </p:txBody>
      </p:sp>
      <p:pic>
        <p:nvPicPr>
          <p:cNvPr id="22" name="Picture 21" descr="Screw-Jack.gif"/>
          <p:cNvPicPr>
            <a:picLocks noChangeAspect="1"/>
          </p:cNvPicPr>
          <p:nvPr/>
        </p:nvPicPr>
        <p:blipFill>
          <a:blip r:embed="rId5" cstate="print"/>
          <a:stretch>
            <a:fillRect/>
          </a:stretch>
        </p:blipFill>
        <p:spPr>
          <a:xfrm>
            <a:off x="914400" y="2895600"/>
            <a:ext cx="2438400" cy="3760716"/>
          </a:xfrm>
          <a:prstGeom prst="rect">
            <a:avLst/>
          </a:prstGeom>
        </p:spPr>
      </p:pic>
      <p:cxnSp>
        <p:nvCxnSpPr>
          <p:cNvPr id="24" name="Straight Arrow Connector 23"/>
          <p:cNvCxnSpPr/>
          <p:nvPr/>
        </p:nvCxnSpPr>
        <p:spPr>
          <a:xfrm flipH="1" flipV="1">
            <a:off x="2362200" y="4267200"/>
            <a:ext cx="26670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17"/>
                                        </p:tgtEl>
                                        <p:attrNameLst>
                                          <p:attrName>ppt_w</p:attrName>
                                        </p:attrNameLst>
                                      </p:cBhvr>
                                      <p:tavLst>
                                        <p:tav tm="0">
                                          <p:val>
                                            <p:strVal val="ppt_w"/>
                                          </p:val>
                                        </p:tav>
                                        <p:tav tm="100000">
                                          <p:val>
                                            <p:fltVal val="0"/>
                                          </p:val>
                                        </p:tav>
                                      </p:tavLst>
                                    </p:anim>
                                    <p:anim calcmode="lin" valueType="num">
                                      <p:cBhvr>
                                        <p:cTn id="7" dur="500"/>
                                        <p:tgtEl>
                                          <p:spTgt spid="17"/>
                                        </p:tgtEl>
                                        <p:attrNameLst>
                                          <p:attrName>ppt_h</p:attrName>
                                        </p:attrNameLst>
                                      </p:cBhvr>
                                      <p:tavLst>
                                        <p:tav tm="0">
                                          <p:val>
                                            <p:strVal val="ppt_h"/>
                                          </p:val>
                                        </p:tav>
                                        <p:tav tm="100000">
                                          <p:val>
                                            <p:fltVal val="0"/>
                                          </p:val>
                                        </p:tav>
                                      </p:tavLst>
                                    </p:anim>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500"/>
                            </p:stCondLst>
                            <p:childTnLst>
                              <p:par>
                                <p:cTn id="33" presetID="18" presetClass="entr" presetSubtype="12"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strips(downLeft)">
                                      <p:cBhvr>
                                        <p:cTn id="3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extBox 7"/>
          <p:cNvSpPr txBox="1"/>
          <p:nvPr/>
        </p:nvSpPr>
        <p:spPr>
          <a:xfrm>
            <a:off x="1590441" y="177225"/>
            <a:ext cx="5572359"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sz="3200" dirty="0" smtClean="0">
                <a:latin typeface="NikoshBAN" pitchFamily="2" charset="0"/>
                <a:cs typeface="NikoshBAN" pitchFamily="2" charset="0"/>
              </a:rPr>
              <a:t>এখন দেখি জ্যাক স্ক্রু কোন নীতি মেনে চলে </a:t>
            </a:r>
            <a:endParaRPr lang="en-US" sz="3200" dirty="0">
              <a:latin typeface="NikoshBAN" pitchFamily="2" charset="0"/>
              <a:cs typeface="NikoshBAN" pitchFamily="2" charset="0"/>
            </a:endParaRPr>
          </a:p>
        </p:txBody>
      </p:sp>
      <p:pic>
        <p:nvPicPr>
          <p:cNvPr id="20" name="Picture 19" descr="vlcsnap-00002.png"/>
          <p:cNvPicPr>
            <a:picLocks noChangeAspect="1"/>
          </p:cNvPicPr>
          <p:nvPr/>
        </p:nvPicPr>
        <p:blipFill>
          <a:blip r:embed="rId3" cstate="print"/>
          <a:stretch>
            <a:fillRect/>
          </a:stretch>
        </p:blipFill>
        <p:spPr>
          <a:xfrm>
            <a:off x="228905" y="787787"/>
            <a:ext cx="2438095" cy="3098413"/>
          </a:xfrm>
          <a:prstGeom prst="rect">
            <a:avLst/>
          </a:prstGeom>
        </p:spPr>
      </p:pic>
      <p:grpSp>
        <p:nvGrpSpPr>
          <p:cNvPr id="10" name="Group 9"/>
          <p:cNvGrpSpPr/>
          <p:nvPr/>
        </p:nvGrpSpPr>
        <p:grpSpPr>
          <a:xfrm>
            <a:off x="2654665" y="990600"/>
            <a:ext cx="5498735" cy="584775"/>
            <a:chOff x="2743200" y="1324302"/>
            <a:chExt cx="5498735" cy="584775"/>
          </a:xfrm>
        </p:grpSpPr>
        <p:sp>
          <p:nvSpPr>
            <p:cNvPr id="9" name="Left Arrow 8"/>
            <p:cNvSpPr/>
            <p:nvPr/>
          </p:nvSpPr>
          <p:spPr>
            <a:xfrm>
              <a:off x="2743200" y="1371600"/>
              <a:ext cx="5410200" cy="457200"/>
            </a:xfrm>
            <a:prstGeom prst="leftArrow">
              <a:avLst>
                <a:gd name="adj1" fmla="val 91379"/>
                <a:gd name="adj2"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95600" y="1324302"/>
              <a:ext cx="5346335" cy="584775"/>
            </a:xfrm>
            <a:prstGeom prst="rect">
              <a:avLst/>
            </a:prstGeom>
            <a:noFill/>
          </p:spPr>
          <p:txBody>
            <a:bodyPr wrap="none" rtlCol="0">
              <a:spAutoFit/>
            </a:bodyPr>
            <a:lstStyle/>
            <a:p>
              <a:r>
                <a:rPr lang="bn-BD" sz="3200" dirty="0" smtClean="0">
                  <a:latin typeface="NikoshBAN" pitchFamily="2" charset="0"/>
                  <a:cs typeface="NikoshBAN" pitchFamily="2" charset="0"/>
                </a:rPr>
                <a:t>হাতলটি দেখতে কোন সরল যন্ত্রের মতো? </a:t>
              </a:r>
              <a:endParaRPr lang="en-US" sz="3200" dirty="0">
                <a:latin typeface="NikoshBAN" pitchFamily="2" charset="0"/>
                <a:cs typeface="NikoshBAN" pitchFamily="2" charset="0"/>
              </a:endParaRPr>
            </a:p>
          </p:txBody>
        </p:sp>
      </p:grpSp>
      <p:sp>
        <p:nvSpPr>
          <p:cNvPr id="13" name="TextBox 12"/>
          <p:cNvSpPr txBox="1"/>
          <p:nvPr/>
        </p:nvSpPr>
        <p:spPr>
          <a:xfrm>
            <a:off x="3132958" y="3023175"/>
            <a:ext cx="184731" cy="584775"/>
          </a:xfrm>
          <a:prstGeom prst="rect">
            <a:avLst/>
          </a:prstGeom>
          <a:noFill/>
        </p:spPr>
        <p:txBody>
          <a:bodyPr wrap="none" rtlCol="0">
            <a:spAutoFit/>
          </a:bodyPr>
          <a:lstStyle/>
          <a:p>
            <a:endParaRPr lang="en-US" sz="3200" dirty="0">
              <a:latin typeface="NikoshBAN" pitchFamily="2" charset="0"/>
              <a:cs typeface="NikoshBAN" pitchFamily="2" charset="0"/>
            </a:endParaRPr>
          </a:p>
        </p:txBody>
      </p:sp>
      <p:grpSp>
        <p:nvGrpSpPr>
          <p:cNvPr id="15" name="Group 14"/>
          <p:cNvGrpSpPr/>
          <p:nvPr/>
        </p:nvGrpSpPr>
        <p:grpSpPr>
          <a:xfrm>
            <a:off x="4191000" y="1447800"/>
            <a:ext cx="1371600" cy="584775"/>
            <a:chOff x="3200400" y="1692166"/>
            <a:chExt cx="1371600" cy="584775"/>
          </a:xfrm>
        </p:grpSpPr>
        <p:sp>
          <p:nvSpPr>
            <p:cNvPr id="12" name="Left Arrow 11"/>
            <p:cNvSpPr/>
            <p:nvPr/>
          </p:nvSpPr>
          <p:spPr>
            <a:xfrm>
              <a:off x="3200400" y="1752600"/>
              <a:ext cx="1371600" cy="457200"/>
            </a:xfrm>
            <a:prstGeom prst="leftArrow">
              <a:avLst>
                <a:gd name="adj1" fmla="val 91379"/>
                <a:gd name="adj2"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442136" y="1692166"/>
              <a:ext cx="986167" cy="584775"/>
            </a:xfrm>
            <a:prstGeom prst="rect">
              <a:avLst/>
            </a:prstGeom>
            <a:noFill/>
          </p:spPr>
          <p:txBody>
            <a:bodyPr wrap="none" rtlCol="0">
              <a:spAutoFit/>
            </a:bodyPr>
            <a:lstStyle/>
            <a:p>
              <a:r>
                <a:rPr lang="bn-BD" sz="3200" dirty="0" smtClean="0">
                  <a:latin typeface="NikoshBAN" pitchFamily="2" charset="0"/>
                  <a:cs typeface="NikoshBAN" pitchFamily="2" charset="0"/>
                </a:rPr>
                <a:t>লিভার</a:t>
              </a:r>
              <a:endParaRPr lang="en-US" sz="3200" dirty="0">
                <a:latin typeface="NikoshBAN" pitchFamily="2" charset="0"/>
                <a:cs typeface="NikoshBAN" pitchFamily="2" charset="0"/>
              </a:endParaRPr>
            </a:p>
          </p:txBody>
        </p:sp>
      </p:grpSp>
      <p:sp>
        <p:nvSpPr>
          <p:cNvPr id="22" name="Right Brace 21"/>
          <p:cNvSpPr/>
          <p:nvPr/>
        </p:nvSpPr>
        <p:spPr>
          <a:xfrm>
            <a:off x="2438400" y="2622332"/>
            <a:ext cx="838200" cy="121920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 name="Group 22"/>
          <p:cNvGrpSpPr/>
          <p:nvPr/>
        </p:nvGrpSpPr>
        <p:grpSpPr>
          <a:xfrm>
            <a:off x="3276600" y="3003332"/>
            <a:ext cx="1295400" cy="584775"/>
            <a:chOff x="3200400" y="1739464"/>
            <a:chExt cx="1295400" cy="584775"/>
          </a:xfrm>
        </p:grpSpPr>
        <p:sp>
          <p:nvSpPr>
            <p:cNvPr id="24" name="Left Arrow 23"/>
            <p:cNvSpPr/>
            <p:nvPr/>
          </p:nvSpPr>
          <p:spPr>
            <a:xfrm>
              <a:off x="3200400" y="1752600"/>
              <a:ext cx="1295400" cy="457200"/>
            </a:xfrm>
            <a:prstGeom prst="leftArrow">
              <a:avLst>
                <a:gd name="adj1" fmla="val 91379"/>
                <a:gd name="adj2"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442136" y="1739464"/>
              <a:ext cx="946093" cy="584775"/>
            </a:xfrm>
            <a:prstGeom prst="rect">
              <a:avLst/>
            </a:prstGeom>
            <a:noFill/>
          </p:spPr>
          <p:txBody>
            <a:bodyPr wrap="none" rtlCol="0">
              <a:spAutoFit/>
            </a:bodyPr>
            <a:lstStyle/>
            <a:p>
              <a:r>
                <a:rPr lang="bn-BD" sz="3200" dirty="0" smtClean="0">
                  <a:latin typeface="NikoshBAN" pitchFamily="2" charset="0"/>
                  <a:cs typeface="NikoshBAN" pitchFamily="2" charset="0"/>
                </a:rPr>
                <a:t>উচ্চতা</a:t>
              </a:r>
              <a:endParaRPr lang="en-US" sz="3200" dirty="0">
                <a:latin typeface="NikoshBAN" pitchFamily="2" charset="0"/>
                <a:cs typeface="NikoshBAN" pitchFamily="2" charset="0"/>
              </a:endParaRPr>
            </a:p>
          </p:txBody>
        </p:sp>
      </p:grpSp>
      <p:sp>
        <p:nvSpPr>
          <p:cNvPr id="26" name="TextBox 25"/>
          <p:cNvSpPr txBox="1"/>
          <p:nvPr/>
        </p:nvSpPr>
        <p:spPr>
          <a:xfrm>
            <a:off x="2895600" y="2362200"/>
            <a:ext cx="529312" cy="769441"/>
          </a:xfrm>
          <a:prstGeom prst="rect">
            <a:avLst/>
          </a:prstGeom>
          <a:noFill/>
        </p:spPr>
        <p:txBody>
          <a:bodyPr wrap="none" rtlCol="0">
            <a:spAutoFit/>
          </a:bodyPr>
          <a:lstStyle/>
          <a:p>
            <a:r>
              <a:rPr lang="bn-BD" sz="4400" b="1" dirty="0" smtClean="0">
                <a:solidFill>
                  <a:srgbClr val="002060"/>
                </a:solidFill>
              </a:rPr>
              <a:t>?</a:t>
            </a:r>
            <a:endParaRPr lang="en-US" sz="4400" b="1" dirty="0">
              <a:solidFill>
                <a:srgbClr val="002060"/>
              </a:solidFill>
            </a:endParaRPr>
          </a:p>
        </p:txBody>
      </p:sp>
      <p:pic>
        <p:nvPicPr>
          <p:cNvPr id="27" name="Picture 26" descr="suta.jpg"/>
          <p:cNvPicPr>
            <a:picLocks noChangeAspect="1"/>
          </p:cNvPicPr>
          <p:nvPr/>
        </p:nvPicPr>
        <p:blipFill>
          <a:blip r:embed="rId4" cstate="print"/>
          <a:stretch>
            <a:fillRect/>
          </a:stretch>
        </p:blipFill>
        <p:spPr>
          <a:xfrm>
            <a:off x="668282" y="3886200"/>
            <a:ext cx="3623442" cy="2649646"/>
          </a:xfrm>
          <a:prstGeom prst="rect">
            <a:avLst/>
          </a:prstGeom>
        </p:spPr>
      </p:pic>
      <p:pic>
        <p:nvPicPr>
          <p:cNvPr id="28" name="Picture 27" descr="wood screw-1.png"/>
          <p:cNvPicPr>
            <a:picLocks noChangeAspect="1"/>
          </p:cNvPicPr>
          <p:nvPr/>
        </p:nvPicPr>
        <p:blipFill>
          <a:blip r:embed="rId5" cstate="print"/>
          <a:stretch>
            <a:fillRect/>
          </a:stretch>
        </p:blipFill>
        <p:spPr>
          <a:xfrm rot="13577060">
            <a:off x="2030089" y="4535507"/>
            <a:ext cx="1897946" cy="1976504"/>
          </a:xfrm>
          <a:prstGeom prst="rect">
            <a:avLst/>
          </a:prstGeom>
        </p:spPr>
      </p:pic>
      <p:pic>
        <p:nvPicPr>
          <p:cNvPr id="31" name="Picture 30" descr="Suta-1.jpg"/>
          <p:cNvPicPr>
            <a:picLocks noChangeAspect="1"/>
          </p:cNvPicPr>
          <p:nvPr/>
        </p:nvPicPr>
        <p:blipFill>
          <a:blip r:embed="rId6" cstate="print"/>
          <a:stretch>
            <a:fillRect/>
          </a:stretch>
        </p:blipFill>
        <p:spPr>
          <a:xfrm>
            <a:off x="4275958" y="3915102"/>
            <a:ext cx="3953642" cy="2594578"/>
          </a:xfrm>
          <a:prstGeom prst="rect">
            <a:avLst/>
          </a:prstGeom>
        </p:spPr>
      </p:pic>
      <p:sp>
        <p:nvSpPr>
          <p:cNvPr id="35" name="TextBox 34"/>
          <p:cNvSpPr txBox="1"/>
          <p:nvPr/>
        </p:nvSpPr>
        <p:spPr>
          <a:xfrm>
            <a:off x="5876158" y="5097959"/>
            <a:ext cx="529312" cy="769441"/>
          </a:xfrm>
          <a:prstGeom prst="rect">
            <a:avLst/>
          </a:prstGeom>
          <a:noFill/>
        </p:spPr>
        <p:txBody>
          <a:bodyPr wrap="none" rtlCol="0">
            <a:spAutoFit/>
          </a:bodyPr>
          <a:lstStyle/>
          <a:p>
            <a:r>
              <a:rPr lang="bn-BD" sz="4400" b="1" dirty="0" smtClean="0">
                <a:solidFill>
                  <a:srgbClr val="C00000"/>
                </a:solidFill>
              </a:rPr>
              <a:t>?</a:t>
            </a:r>
            <a:endParaRPr lang="en-US" sz="4400" b="1" dirty="0">
              <a:solidFill>
                <a:srgbClr val="C00000"/>
              </a:solidFill>
            </a:endParaRPr>
          </a:p>
        </p:txBody>
      </p:sp>
      <p:sp>
        <p:nvSpPr>
          <p:cNvPr id="37" name="Freeform 36"/>
          <p:cNvSpPr/>
          <p:nvPr/>
        </p:nvSpPr>
        <p:spPr>
          <a:xfrm>
            <a:off x="4603532" y="2819400"/>
            <a:ext cx="3689131" cy="851338"/>
          </a:xfrm>
          <a:custGeom>
            <a:avLst/>
            <a:gdLst>
              <a:gd name="connsiteX0" fmla="*/ 0 w 3689131"/>
              <a:gd name="connsiteY0" fmla="*/ 804042 h 851338"/>
              <a:gd name="connsiteX1" fmla="*/ 15766 w 3689131"/>
              <a:gd name="connsiteY1" fmla="*/ 0 h 851338"/>
              <a:gd name="connsiteX2" fmla="*/ 3689131 w 3689131"/>
              <a:gd name="connsiteY2" fmla="*/ 851338 h 851338"/>
            </a:gdLst>
            <a:ahLst/>
            <a:cxnLst>
              <a:cxn ang="0">
                <a:pos x="connsiteX0" y="connsiteY0"/>
              </a:cxn>
              <a:cxn ang="0">
                <a:pos x="connsiteX1" y="connsiteY1"/>
              </a:cxn>
              <a:cxn ang="0">
                <a:pos x="connsiteX2" y="connsiteY2"/>
              </a:cxn>
            </a:cxnLst>
            <a:rect l="l" t="t" r="r" b="b"/>
            <a:pathLst>
              <a:path w="3689131" h="851338">
                <a:moveTo>
                  <a:pt x="0" y="804042"/>
                </a:moveTo>
                <a:lnTo>
                  <a:pt x="15766" y="0"/>
                </a:lnTo>
                <a:lnTo>
                  <a:pt x="3689131" y="851338"/>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Arrow Connector 38"/>
          <p:cNvCxnSpPr/>
          <p:nvPr/>
        </p:nvCxnSpPr>
        <p:spPr>
          <a:xfrm flipV="1">
            <a:off x="6934200" y="3352800"/>
            <a:ext cx="0" cy="2362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rot="804266">
            <a:off x="5666195" y="2701418"/>
            <a:ext cx="2706190" cy="584775"/>
            <a:chOff x="2773571" y="1695447"/>
            <a:chExt cx="2706190" cy="584775"/>
          </a:xfrm>
        </p:grpSpPr>
        <p:sp>
          <p:nvSpPr>
            <p:cNvPr id="41" name="Left Arrow 40"/>
            <p:cNvSpPr/>
            <p:nvPr/>
          </p:nvSpPr>
          <p:spPr>
            <a:xfrm>
              <a:off x="2783230" y="1752601"/>
              <a:ext cx="2678941" cy="457200"/>
            </a:xfrm>
            <a:prstGeom prst="leftArrow">
              <a:avLst>
                <a:gd name="adj1" fmla="val 91379"/>
                <a:gd name="adj2" fmla="val 172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773571" y="1695447"/>
              <a:ext cx="2706190" cy="584775"/>
            </a:xfrm>
            <a:prstGeom prst="rect">
              <a:avLst/>
            </a:prstGeom>
            <a:noFill/>
          </p:spPr>
          <p:txBody>
            <a:bodyPr wrap="none" rtlCol="0">
              <a:spAutoFit/>
            </a:bodyPr>
            <a:lstStyle/>
            <a:p>
              <a:r>
                <a:rPr lang="bn-BD" sz="3200" dirty="0" smtClean="0">
                  <a:latin typeface="NikoshBAN" pitchFamily="2" charset="0"/>
                  <a:cs typeface="NikoshBAN" pitchFamily="2" charset="0"/>
                </a:rPr>
                <a:t>হেলানো তলের দৈর্ঘ্য</a:t>
              </a:r>
              <a:endParaRPr lang="en-US" sz="3200" dirty="0">
                <a:latin typeface="NikoshBAN" pitchFamily="2" charset="0"/>
                <a:cs typeface="NikoshBAN" pitchFamily="2" charset="0"/>
              </a:endParaRPr>
            </a:p>
          </p:txBody>
        </p:sp>
      </p:grpSp>
      <p:sp>
        <p:nvSpPr>
          <p:cNvPr id="30" name="Frame 29"/>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 name="Group 31"/>
          <p:cNvGrpSpPr/>
          <p:nvPr/>
        </p:nvGrpSpPr>
        <p:grpSpPr>
          <a:xfrm>
            <a:off x="1066800" y="1828800"/>
            <a:ext cx="2273652" cy="1808194"/>
            <a:chOff x="9601200" y="990600"/>
            <a:chExt cx="2273652" cy="1808194"/>
          </a:xfrm>
        </p:grpSpPr>
        <p:grpSp>
          <p:nvGrpSpPr>
            <p:cNvPr id="19" name="Group 18"/>
            <p:cNvGrpSpPr/>
            <p:nvPr/>
          </p:nvGrpSpPr>
          <p:grpSpPr>
            <a:xfrm>
              <a:off x="9601200" y="990600"/>
              <a:ext cx="2273652" cy="1808194"/>
              <a:chOff x="990600" y="1796955"/>
              <a:chExt cx="2273652" cy="1808194"/>
            </a:xfrm>
          </p:grpSpPr>
          <p:pic>
            <p:nvPicPr>
              <p:cNvPr id="16" name="Picture 15" descr="wood screw-1.png"/>
              <p:cNvPicPr>
                <a:picLocks noChangeAspect="1"/>
              </p:cNvPicPr>
              <p:nvPr/>
            </p:nvPicPr>
            <p:blipFill>
              <a:blip r:embed="rId5" cstate="print"/>
              <a:stretch>
                <a:fillRect/>
              </a:stretch>
            </p:blipFill>
            <p:spPr>
              <a:xfrm rot="18911005">
                <a:off x="1527926" y="1796955"/>
                <a:ext cx="1736326" cy="1808194"/>
              </a:xfrm>
              <a:prstGeom prst="rect">
                <a:avLst/>
              </a:prstGeom>
            </p:spPr>
          </p:pic>
          <p:cxnSp>
            <p:nvCxnSpPr>
              <p:cNvPr id="18" name="Straight Arrow Connector 17"/>
              <p:cNvCxnSpPr/>
              <p:nvPr/>
            </p:nvCxnSpPr>
            <p:spPr>
              <a:xfrm>
                <a:off x="990600" y="1828800"/>
                <a:ext cx="1295400" cy="1143000"/>
              </a:xfrm>
              <a:prstGeom prst="straightConnector1">
                <a:avLst/>
              </a:prstGeom>
              <a:ln w="571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rot="2004123">
              <a:off x="10009615" y="1310654"/>
              <a:ext cx="489236" cy="523220"/>
            </a:xfrm>
            <a:prstGeom prst="rect">
              <a:avLst/>
            </a:prstGeom>
            <a:solidFill>
              <a:schemeClr val="accent6">
                <a:lumMod val="60000"/>
                <a:lumOff val="40000"/>
              </a:schemeClr>
            </a:solidFill>
          </p:spPr>
          <p:txBody>
            <a:bodyPr wrap="none" rtlCol="0">
              <a:spAutoFit/>
            </a:bodyPr>
            <a:lstStyle/>
            <a:p>
              <a:r>
                <a:rPr lang="bn-BD" sz="2800" dirty="0" smtClean="0">
                  <a:latin typeface="NikoshBAN" pitchFamily="2" charset="0"/>
                  <a:cs typeface="NikoshBAN" pitchFamily="2" charset="0"/>
                </a:rPr>
                <a:t>স্ক্রু</a:t>
              </a:r>
              <a:endParaRPr lang="en-US" sz="2800" dirty="0">
                <a:latin typeface="NikoshBAN" pitchFamily="2" charset="0"/>
                <a:cs typeface="NikoshBAN" pitchFamily="2" charset="0"/>
              </a:endParaRPr>
            </a:p>
          </p:txBody>
        </p:sp>
      </p:grpSp>
      <p:sp>
        <p:nvSpPr>
          <p:cNvPr id="34" name="TextBox 33"/>
          <p:cNvSpPr txBox="1"/>
          <p:nvPr/>
        </p:nvSpPr>
        <p:spPr>
          <a:xfrm>
            <a:off x="609600" y="4495800"/>
            <a:ext cx="7670690" cy="584775"/>
          </a:xfrm>
          <a:prstGeom prst="rect">
            <a:avLst/>
          </a:prstGeom>
          <a:solidFill>
            <a:schemeClr val="tx2">
              <a:lumMod val="40000"/>
              <a:lumOff val="60000"/>
            </a:schemeClr>
          </a:solidFill>
        </p:spPr>
        <p:txBody>
          <a:bodyPr wrap="none" rtlCol="0">
            <a:spAutoFit/>
          </a:bodyPr>
          <a:lstStyle/>
          <a:p>
            <a:r>
              <a:rPr lang="bn-BD" sz="3200" dirty="0" smtClean="0">
                <a:latin typeface="NikoshBAN" pitchFamily="2" charset="0"/>
                <a:cs typeface="NikoshBAN" pitchFamily="2" charset="0"/>
              </a:rPr>
              <a:t>জ্যাক স্ত্রু এক সাথে লিভার ও </a:t>
            </a:r>
            <a:r>
              <a:rPr lang="bn-BD" sz="3200" dirty="0" smtClean="0">
                <a:solidFill>
                  <a:srgbClr val="FF0000"/>
                </a:solidFill>
                <a:latin typeface="NikoshBAN" pitchFamily="2" charset="0"/>
                <a:cs typeface="NikoshBAN" pitchFamily="2" charset="0"/>
              </a:rPr>
              <a:t>হেলানো তলের</a:t>
            </a:r>
            <a:r>
              <a:rPr lang="bn-BD" sz="3200" dirty="0" smtClean="0">
                <a:latin typeface="NikoshBAN" pitchFamily="2" charset="0"/>
                <a:cs typeface="NikoshBAN" pitchFamily="2" charset="0"/>
              </a:rPr>
              <a:t> নীতি মেনে চলে</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trips(downRigh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lide(fromLeft)">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500"/>
                            </p:stCondLst>
                            <p:childTnLst>
                              <p:par>
                                <p:cTn id="31" presetID="35" presetClass="emph" presetSubtype="0" repeatCount="3000" fill="hold" grpId="1" nodeType="afterEffect">
                                  <p:stCondLst>
                                    <p:cond delay="0"/>
                                  </p:stCondLst>
                                  <p:childTnLst>
                                    <p:anim calcmode="discrete" valueType="str">
                                      <p:cBhvr>
                                        <p:cTn id="32" dur="1000" fill="hold"/>
                                        <p:tgtEl>
                                          <p:spTgt spid="26"/>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slide(fromRight)">
                                      <p:cBhvr>
                                        <p:cTn id="37" dur="1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1000" fill="hold"/>
                                        <p:tgtEl>
                                          <p:spTgt spid="28"/>
                                        </p:tgtEl>
                                        <p:attrNameLst>
                                          <p:attrName>ppt_w</p:attrName>
                                        </p:attrNameLst>
                                      </p:cBhvr>
                                      <p:tavLst>
                                        <p:tav tm="0">
                                          <p:val>
                                            <p:fltVal val="0"/>
                                          </p:val>
                                        </p:tav>
                                        <p:tav tm="100000">
                                          <p:val>
                                            <p:strVal val="#ppt_w"/>
                                          </p:val>
                                        </p:tav>
                                      </p:tavLst>
                                    </p:anim>
                                    <p:anim calcmode="lin" valueType="num">
                                      <p:cBhvr>
                                        <p:cTn id="50" dur="1000" fill="hold"/>
                                        <p:tgtEl>
                                          <p:spTgt spid="28"/>
                                        </p:tgtEl>
                                        <p:attrNameLst>
                                          <p:attrName>ppt_h</p:attrName>
                                        </p:attrNameLst>
                                      </p:cBhvr>
                                      <p:tavLst>
                                        <p:tav tm="0">
                                          <p:val>
                                            <p:fltVal val="0"/>
                                          </p:val>
                                        </p:tav>
                                        <p:tav tm="100000">
                                          <p:val>
                                            <p:strVal val="#ppt_h"/>
                                          </p:val>
                                        </p:tav>
                                      </p:tavLst>
                                    </p:anim>
                                    <p:anim calcmode="lin" valueType="num">
                                      <p:cBhvr>
                                        <p:cTn id="51"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randombar(vertical)">
                                      <p:cBhvr>
                                        <p:cTn id="57" dur="1000"/>
                                        <p:tgtEl>
                                          <p:spTgt spid="31"/>
                                        </p:tgtEl>
                                      </p:cBhvr>
                                    </p:animEffect>
                                  </p:childTnLst>
                                </p:cTn>
                              </p:par>
                            </p:childTnLst>
                          </p:cTn>
                        </p:par>
                        <p:par>
                          <p:cTn id="58" fill="hold">
                            <p:stCondLst>
                              <p:cond delay="100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1500"/>
                            </p:stCondLst>
                            <p:childTnLst>
                              <p:par>
                                <p:cTn id="65" presetID="35" presetClass="emph" presetSubtype="0" repeatCount="3000" fill="hold" grpId="1" nodeType="afterEffect">
                                  <p:stCondLst>
                                    <p:cond delay="0"/>
                                  </p:stCondLst>
                                  <p:childTnLst>
                                    <p:anim calcmode="discrete" valueType="str">
                                      <p:cBhvr>
                                        <p:cTn id="66" dur="1000" fill="hold"/>
                                        <p:tgtEl>
                                          <p:spTgt spid="35"/>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10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6" fill="hold" grpId="0"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strips(downRight)">
                                      <p:cBhvr>
                                        <p:cTn id="76" dur="1000"/>
                                        <p:tgtEl>
                                          <p:spTgt spid="37"/>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2" fill="hold"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slide(fromRight)">
                                      <p:cBhvr>
                                        <p:cTn id="81" dur="10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nodeType="click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p:cTn id="86" dur="500" fill="hold"/>
                                        <p:tgtEl>
                                          <p:spTgt spid="40"/>
                                        </p:tgtEl>
                                        <p:attrNameLst>
                                          <p:attrName>ppt_w</p:attrName>
                                        </p:attrNameLst>
                                      </p:cBhvr>
                                      <p:tavLst>
                                        <p:tav tm="0">
                                          <p:val>
                                            <p:fltVal val="0"/>
                                          </p:val>
                                        </p:tav>
                                        <p:tav tm="100000">
                                          <p:val>
                                            <p:strVal val="#ppt_w"/>
                                          </p:val>
                                        </p:tav>
                                      </p:tavLst>
                                    </p:anim>
                                    <p:anim calcmode="lin" valueType="num">
                                      <p:cBhvr>
                                        <p:cTn id="87" dur="500" fill="hold"/>
                                        <p:tgtEl>
                                          <p:spTgt spid="40"/>
                                        </p:tgtEl>
                                        <p:attrNameLst>
                                          <p:attrName>ppt_h</p:attrName>
                                        </p:attrNameLst>
                                      </p:cBhvr>
                                      <p:tavLst>
                                        <p:tav tm="0">
                                          <p:val>
                                            <p:fltVal val="0"/>
                                          </p:val>
                                        </p:tav>
                                        <p:tav tm="100000">
                                          <p:val>
                                            <p:strVal val="#ppt_h"/>
                                          </p:val>
                                        </p:tav>
                                      </p:tavLst>
                                    </p:anim>
                                    <p:animEffect transition="in" filter="fade">
                                      <p:cBhvr>
                                        <p:cTn id="88" dur="5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6" grpId="1"/>
      <p:bldP spid="35" grpId="0"/>
      <p:bldP spid="35" grpId="1"/>
      <p:bldP spid="37"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extBox 7"/>
          <p:cNvSpPr txBox="1"/>
          <p:nvPr/>
        </p:nvSpPr>
        <p:spPr>
          <a:xfrm>
            <a:off x="914400" y="304800"/>
            <a:ext cx="7665881"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bn-BD" sz="3200" dirty="0" smtClean="0">
                <a:latin typeface="NikoshBAN" pitchFamily="2" charset="0"/>
                <a:cs typeface="NikoshBAN" pitchFamily="2" charset="0"/>
              </a:rPr>
              <a:t>দেখি জ্যাক স্ক্রু কীভাবে বলের দিক পরিবর্তন করে কাজ করে</a:t>
            </a:r>
            <a:endParaRPr lang="en-US" sz="3200" dirty="0">
              <a:latin typeface="NikoshBAN" pitchFamily="2" charset="0"/>
              <a:cs typeface="NikoshBAN" pitchFamily="2" charset="0"/>
            </a:endParaRPr>
          </a:p>
        </p:txBody>
      </p:sp>
      <p:sp>
        <p:nvSpPr>
          <p:cNvPr id="13" name="TextBox 12"/>
          <p:cNvSpPr txBox="1"/>
          <p:nvPr/>
        </p:nvSpPr>
        <p:spPr>
          <a:xfrm>
            <a:off x="3132958" y="2946975"/>
            <a:ext cx="184731" cy="584775"/>
          </a:xfrm>
          <a:prstGeom prst="rect">
            <a:avLst/>
          </a:prstGeom>
          <a:noFill/>
        </p:spPr>
        <p:txBody>
          <a:bodyPr wrap="none" rtlCol="0">
            <a:spAutoFit/>
          </a:bodyPr>
          <a:lstStyle/>
          <a:p>
            <a:endParaRPr lang="en-US" sz="3200" dirty="0">
              <a:latin typeface="NikoshBAN" pitchFamily="2" charset="0"/>
              <a:cs typeface="NikoshBAN" pitchFamily="2" charset="0"/>
            </a:endParaRPr>
          </a:p>
        </p:txBody>
      </p:sp>
      <p:sp>
        <p:nvSpPr>
          <p:cNvPr id="30" name="Frame 29"/>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 name="Group 32"/>
          <p:cNvGrpSpPr/>
          <p:nvPr/>
        </p:nvGrpSpPr>
        <p:grpSpPr>
          <a:xfrm>
            <a:off x="609600" y="1143000"/>
            <a:ext cx="2438400" cy="3886200"/>
            <a:chOff x="381000" y="1371600"/>
            <a:chExt cx="2438400" cy="3886200"/>
          </a:xfrm>
        </p:grpSpPr>
        <p:pic>
          <p:nvPicPr>
            <p:cNvPr id="29" name="Picture 28" descr="Screw-Jack.gif"/>
            <p:cNvPicPr>
              <a:picLocks noChangeAspect="1"/>
            </p:cNvPicPr>
            <p:nvPr/>
          </p:nvPicPr>
          <p:blipFill>
            <a:blip r:embed="rId3" cstate="print"/>
            <a:stretch>
              <a:fillRect/>
            </a:stretch>
          </p:blipFill>
          <p:spPr>
            <a:xfrm>
              <a:off x="381000" y="1371600"/>
              <a:ext cx="2438400" cy="3760716"/>
            </a:xfrm>
            <a:prstGeom prst="rect">
              <a:avLst/>
            </a:prstGeom>
          </p:spPr>
        </p:pic>
        <p:sp>
          <p:nvSpPr>
            <p:cNvPr id="32" name="Rectangle 31"/>
            <p:cNvSpPr/>
            <p:nvPr/>
          </p:nvSpPr>
          <p:spPr>
            <a:xfrm>
              <a:off x="381000" y="4572000"/>
              <a:ext cx="2438400"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descr="Right hand rule.png"/>
          <p:cNvPicPr>
            <a:picLocks noChangeAspect="1"/>
          </p:cNvPicPr>
          <p:nvPr/>
        </p:nvPicPr>
        <p:blipFill>
          <a:blip r:embed="rId4" cstate="print"/>
          <a:stretch>
            <a:fillRect/>
          </a:stretch>
        </p:blipFill>
        <p:spPr>
          <a:xfrm>
            <a:off x="3962400" y="1371599"/>
            <a:ext cx="3581400" cy="2648651"/>
          </a:xfrm>
          <a:prstGeom prst="rect">
            <a:avLst/>
          </a:prstGeom>
        </p:spPr>
      </p:pic>
      <p:grpSp>
        <p:nvGrpSpPr>
          <p:cNvPr id="46" name="Group 45"/>
          <p:cNvGrpSpPr/>
          <p:nvPr/>
        </p:nvGrpSpPr>
        <p:grpSpPr>
          <a:xfrm rot="1629567">
            <a:off x="5783387" y="3710660"/>
            <a:ext cx="2667000" cy="523220"/>
            <a:chOff x="5715000" y="4458682"/>
            <a:chExt cx="2667000" cy="523220"/>
          </a:xfrm>
        </p:grpSpPr>
        <p:sp>
          <p:nvSpPr>
            <p:cNvPr id="45" name="Left Arrow 44"/>
            <p:cNvSpPr/>
            <p:nvPr/>
          </p:nvSpPr>
          <p:spPr>
            <a:xfrm>
              <a:off x="5715000" y="4495800"/>
              <a:ext cx="2667000" cy="457200"/>
            </a:xfrm>
            <a:prstGeom prst="leftArrow">
              <a:avLst>
                <a:gd name="adj1" fmla="val 100000"/>
                <a:gd name="adj2" fmla="val 98276"/>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925204" y="4458682"/>
              <a:ext cx="2430474" cy="523220"/>
            </a:xfrm>
            <a:prstGeom prst="rect">
              <a:avLst/>
            </a:prstGeom>
            <a:noFill/>
          </p:spPr>
          <p:txBody>
            <a:bodyPr wrap="none" rtlCol="0">
              <a:spAutoFit/>
            </a:bodyPr>
            <a:lstStyle/>
            <a:p>
              <a:r>
                <a:rPr lang="bn-BD" sz="2800" dirty="0" smtClean="0">
                  <a:latin typeface="NikoshBAN" pitchFamily="2" charset="0"/>
                  <a:cs typeface="NikoshBAN" pitchFamily="2" charset="0"/>
                </a:rPr>
                <a:t>বল প্রয়োগ করা হচ্ছে</a:t>
              </a:r>
              <a:endParaRPr lang="en-US" sz="2800" dirty="0">
                <a:latin typeface="NikoshBAN" pitchFamily="2" charset="0"/>
                <a:cs typeface="NikoshBAN" pitchFamily="2" charset="0"/>
              </a:endParaRPr>
            </a:p>
          </p:txBody>
        </p:sp>
      </p:grpSp>
      <p:grpSp>
        <p:nvGrpSpPr>
          <p:cNvPr id="47" name="Group 46"/>
          <p:cNvGrpSpPr/>
          <p:nvPr/>
        </p:nvGrpSpPr>
        <p:grpSpPr>
          <a:xfrm flipH="1">
            <a:off x="3124200" y="1447800"/>
            <a:ext cx="2161215" cy="523220"/>
            <a:chOff x="5715000" y="4459524"/>
            <a:chExt cx="2161215" cy="523220"/>
          </a:xfrm>
        </p:grpSpPr>
        <p:sp>
          <p:nvSpPr>
            <p:cNvPr id="48" name="Left Arrow 47"/>
            <p:cNvSpPr/>
            <p:nvPr/>
          </p:nvSpPr>
          <p:spPr>
            <a:xfrm>
              <a:off x="5715000" y="4495800"/>
              <a:ext cx="2161215" cy="457200"/>
            </a:xfrm>
            <a:prstGeom prst="leftArrow">
              <a:avLst>
                <a:gd name="adj1" fmla="val 100000"/>
                <a:gd name="adj2" fmla="val 98276"/>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934658" y="4459524"/>
              <a:ext cx="1941557" cy="523220"/>
            </a:xfrm>
            <a:prstGeom prst="rect">
              <a:avLst/>
            </a:prstGeom>
            <a:noFill/>
          </p:spPr>
          <p:txBody>
            <a:bodyPr wrap="none" rtlCol="0">
              <a:spAutoFit/>
            </a:bodyPr>
            <a:lstStyle/>
            <a:p>
              <a:r>
                <a:rPr lang="bn-BD" sz="2800" dirty="0" smtClean="0">
                  <a:latin typeface="NikoshBAN" pitchFamily="2" charset="0"/>
                  <a:cs typeface="NikoshBAN" pitchFamily="2" charset="0"/>
                </a:rPr>
                <a:t>ভার কাজ করছে</a:t>
              </a:r>
              <a:endParaRPr lang="en-US" sz="2800" dirty="0">
                <a:latin typeface="NikoshBAN" pitchFamily="2" charset="0"/>
                <a:cs typeface="NikoshBAN" pitchFamily="2" charset="0"/>
              </a:endParaRPr>
            </a:p>
          </p:txBody>
        </p:sp>
      </p:grpSp>
      <p:sp>
        <p:nvSpPr>
          <p:cNvPr id="50" name="TextBox 49"/>
          <p:cNvSpPr txBox="1"/>
          <p:nvPr/>
        </p:nvSpPr>
        <p:spPr>
          <a:xfrm>
            <a:off x="685800" y="5257800"/>
            <a:ext cx="8036174" cy="584775"/>
          </a:xfrm>
          <a:prstGeom prst="rect">
            <a:avLst/>
          </a:prstGeom>
          <a:solidFill>
            <a:schemeClr val="tx2">
              <a:lumMod val="40000"/>
              <a:lumOff val="60000"/>
            </a:schemeClr>
          </a:solidFill>
        </p:spPr>
        <p:txBody>
          <a:bodyPr wrap="none" rtlCol="0">
            <a:spAutoFit/>
          </a:bodyPr>
          <a:lstStyle/>
          <a:p>
            <a:r>
              <a:rPr lang="bn-BD" sz="3200" spc="-150" dirty="0" smtClean="0">
                <a:latin typeface="NikoshBAN" pitchFamily="2" charset="0"/>
                <a:cs typeface="NikoshBAN" pitchFamily="2" charset="0"/>
              </a:rPr>
              <a:t>জ্যাক স্ক্রু একই সাথে </a:t>
            </a:r>
            <a:r>
              <a:rPr lang="bn-BD" sz="3200" spc="-150" dirty="0" smtClean="0">
                <a:solidFill>
                  <a:srgbClr val="FF0000"/>
                </a:solidFill>
                <a:latin typeface="NikoshBAN" pitchFamily="2" charset="0"/>
                <a:cs typeface="NikoshBAN" pitchFamily="2" charset="0"/>
              </a:rPr>
              <a:t>বল বৃদ্ধি ও বলের দিক </a:t>
            </a:r>
            <a:r>
              <a:rPr lang="bn-BD" sz="3200" spc="-150" dirty="0" smtClean="0">
                <a:latin typeface="NikoshBAN" pitchFamily="2" charset="0"/>
                <a:cs typeface="NikoshBAN" pitchFamily="2" charset="0"/>
              </a:rPr>
              <a:t>পরিবর্তন করে কাজ করে</a:t>
            </a:r>
            <a:endParaRPr lang="en-US" sz="3200" spc="-15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strips(upLeft)">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10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733800" y="228600"/>
            <a:ext cx="1279517" cy="646331"/>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smtClean="0">
                <a:solidFill>
                  <a:schemeClr val="tx1"/>
                </a:solidFill>
                <a:latin typeface="NikoshBAN" pitchFamily="2" charset="0"/>
                <a:cs typeface="NikoshBAN" pitchFamily="2" charset="0"/>
              </a:rPr>
              <a:t>মূল্যায়ন</a:t>
            </a:r>
            <a:endParaRPr lang="en-US" sz="3600" dirty="0">
              <a:solidFill>
                <a:schemeClr val="tx1"/>
              </a:solidFill>
              <a:latin typeface="NikoshBAN" pitchFamily="2" charset="0"/>
              <a:cs typeface="NikoshBAN" pitchFamily="2" charset="0"/>
            </a:endParaRPr>
          </a:p>
        </p:txBody>
      </p:sp>
      <p:sp>
        <p:nvSpPr>
          <p:cNvPr id="6" name="TextBox 5"/>
          <p:cNvSpPr txBox="1"/>
          <p:nvPr/>
        </p:nvSpPr>
        <p:spPr>
          <a:xfrm>
            <a:off x="381000" y="3505200"/>
            <a:ext cx="8473795" cy="1138773"/>
          </a:xfrm>
          <a:prstGeom prst="rect">
            <a:avLst/>
          </a:prstGeom>
          <a:solidFill>
            <a:schemeClr val="accent2">
              <a:lumMod val="20000"/>
              <a:lumOff val="80000"/>
            </a:schemeClr>
          </a:solidFill>
        </p:spPr>
        <p:txBody>
          <a:bodyPr wrap="none" rtlCol="0">
            <a:spAutoFit/>
          </a:bodyPr>
          <a:lstStyle/>
          <a:p>
            <a:r>
              <a:rPr lang="bn-BD" sz="2800" dirty="0" smtClean="0">
                <a:latin typeface="NikoshBAN" pitchFamily="2" charset="0"/>
                <a:cs typeface="NikoshBAN" pitchFamily="2" charset="0"/>
              </a:rPr>
              <a:t>হেলানো তলের যান্ত্রিক সুবিধা কিভাবে বাড়ানো যায়?</a:t>
            </a:r>
          </a:p>
          <a:p>
            <a:endParaRPr lang="bn-BD" sz="1200" dirty="0" smtClean="0">
              <a:latin typeface="NikoshBAN" pitchFamily="2" charset="0"/>
              <a:cs typeface="NikoshBAN" pitchFamily="2" charset="0"/>
            </a:endParaRPr>
          </a:p>
          <a:p>
            <a:r>
              <a:rPr lang="bn-BD" sz="2800" dirty="0" smtClean="0">
                <a:latin typeface="NikoshBAN" pitchFamily="2" charset="0"/>
                <a:cs typeface="NikoshBAN" pitchFamily="2" charset="0"/>
              </a:rPr>
              <a:t>(ক) দৈর্ঘ্য বাড়িয়ে   (খ) দৈর্ঘ্য কমিয়ে  (গ) উচ্চতা বাড়িয়ে  (ঘ) উচ্চতা কমিয়ে</a:t>
            </a:r>
            <a:endParaRPr lang="en-US" sz="2800" dirty="0">
              <a:latin typeface="NikoshBAN" pitchFamily="2" charset="0"/>
              <a:cs typeface="NikoshBAN" pitchFamily="2" charset="0"/>
            </a:endParaRPr>
          </a:p>
        </p:txBody>
      </p:sp>
      <p:pic>
        <p:nvPicPr>
          <p:cNvPr id="8" name="Picture 7" descr="vlcsnap-00002.png"/>
          <p:cNvPicPr>
            <a:picLocks noChangeAspect="1"/>
          </p:cNvPicPr>
          <p:nvPr/>
        </p:nvPicPr>
        <p:blipFill>
          <a:blip r:embed="rId3" cstate="print"/>
          <a:stretch>
            <a:fillRect/>
          </a:stretch>
        </p:blipFill>
        <p:spPr>
          <a:xfrm>
            <a:off x="685800" y="914400"/>
            <a:ext cx="2007782" cy="2551556"/>
          </a:xfrm>
          <a:prstGeom prst="rect">
            <a:avLst/>
          </a:prstGeom>
        </p:spPr>
      </p:pic>
      <p:sp>
        <p:nvSpPr>
          <p:cNvPr id="9" name="Left Arrow 8"/>
          <p:cNvSpPr/>
          <p:nvPr/>
        </p:nvSpPr>
        <p:spPr>
          <a:xfrm>
            <a:off x="2603936" y="974834"/>
            <a:ext cx="5854264" cy="609600"/>
          </a:xfrm>
          <a:prstGeom prst="leftArrow">
            <a:avLst>
              <a:gd name="adj1" fmla="val 91379"/>
              <a:gd name="adj2" fmla="val 50000"/>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এই অংশটি কোন সরল যন্ত্রের নীতিতে কাজ করে?</a:t>
            </a:r>
            <a:endParaRPr lang="en-US" sz="2800" dirty="0">
              <a:solidFill>
                <a:schemeClr val="tx1"/>
              </a:solidFill>
              <a:latin typeface="NikoshBAN" pitchFamily="2" charset="0"/>
              <a:cs typeface="NikoshBAN" pitchFamily="2" charset="0"/>
            </a:endParaRPr>
          </a:p>
        </p:txBody>
      </p:sp>
      <p:sp>
        <p:nvSpPr>
          <p:cNvPr id="11" name="Left Arrow 10"/>
          <p:cNvSpPr/>
          <p:nvPr/>
        </p:nvSpPr>
        <p:spPr>
          <a:xfrm>
            <a:off x="1371600" y="1676400"/>
            <a:ext cx="5854264" cy="609600"/>
          </a:xfrm>
          <a:prstGeom prst="leftArrow">
            <a:avLst>
              <a:gd name="adj1" fmla="val 91379"/>
              <a:gd name="adj2" fmla="val 50000"/>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এই অংশটি কোন সরল যন্ত্রের নীতিতে কাজ করে?</a:t>
            </a:r>
            <a:endParaRPr lang="en-US" sz="2800" dirty="0">
              <a:solidFill>
                <a:schemeClr val="tx1"/>
              </a:solidFill>
              <a:latin typeface="NikoshBAN" pitchFamily="2" charset="0"/>
              <a:cs typeface="NikoshBAN" pitchFamily="2" charset="0"/>
            </a:endParaRPr>
          </a:p>
        </p:txBody>
      </p:sp>
      <p:sp>
        <p:nvSpPr>
          <p:cNvPr id="13" name="Freeform 12"/>
          <p:cNvSpPr/>
          <p:nvPr/>
        </p:nvSpPr>
        <p:spPr>
          <a:xfrm>
            <a:off x="381000" y="4267200"/>
            <a:ext cx="609600" cy="304800"/>
          </a:xfrm>
          <a:custGeom>
            <a:avLst/>
            <a:gdLst>
              <a:gd name="connsiteX0" fmla="*/ 0 w 551793"/>
              <a:gd name="connsiteY0" fmla="*/ 47296 h 204952"/>
              <a:gd name="connsiteX1" fmla="*/ 141889 w 551793"/>
              <a:gd name="connsiteY1" fmla="*/ 204952 h 204952"/>
              <a:gd name="connsiteX2" fmla="*/ 551793 w 551793"/>
              <a:gd name="connsiteY2" fmla="*/ 0 h 204952"/>
            </a:gdLst>
            <a:ahLst/>
            <a:cxnLst>
              <a:cxn ang="0">
                <a:pos x="connsiteX0" y="connsiteY0"/>
              </a:cxn>
              <a:cxn ang="0">
                <a:pos x="connsiteX1" y="connsiteY1"/>
              </a:cxn>
              <a:cxn ang="0">
                <a:pos x="connsiteX2" y="connsiteY2"/>
              </a:cxn>
            </a:cxnLst>
            <a:rect l="l" t="t" r="r" b="b"/>
            <a:pathLst>
              <a:path w="551793" h="204952">
                <a:moveTo>
                  <a:pt x="0" y="47296"/>
                </a:moveTo>
                <a:lnTo>
                  <a:pt x="141889" y="204952"/>
                </a:lnTo>
                <a:lnTo>
                  <a:pt x="551793"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381001" y="3429000"/>
            <a:ext cx="8486733" cy="1600438"/>
          </a:xfrm>
          <a:prstGeom prst="rect">
            <a:avLst/>
          </a:prstGeom>
          <a:solidFill>
            <a:schemeClr val="bg2">
              <a:lumMod val="75000"/>
            </a:schemeClr>
          </a:solidFill>
        </p:spPr>
        <p:txBody>
          <a:bodyPr wrap="square" rtlCol="0">
            <a:spAutoFit/>
          </a:bodyPr>
          <a:lstStyle/>
          <a:p>
            <a:r>
              <a:rPr lang="bn-BD" sz="2800" dirty="0" smtClean="0">
                <a:latin typeface="NikoshBAN" pitchFamily="2" charset="0"/>
                <a:cs typeface="NikoshBAN" pitchFamily="2" charset="0"/>
              </a:rPr>
              <a:t>জ্যাক স্ক্রুর যান্ত্রিক সুবিধা বাড়ানো যায় কীভাবে?</a:t>
            </a:r>
          </a:p>
          <a:p>
            <a:endParaRPr lang="bn-BD" sz="1200" dirty="0" smtClean="0">
              <a:latin typeface="NikoshBAN" pitchFamily="2" charset="0"/>
              <a:cs typeface="NikoshBAN" pitchFamily="2" charset="0"/>
            </a:endParaRPr>
          </a:p>
          <a:p>
            <a:r>
              <a:rPr lang="bn-BD" sz="2800" dirty="0" smtClean="0">
                <a:latin typeface="NikoshBAN" pitchFamily="2" charset="0"/>
                <a:cs typeface="NikoshBAN" pitchFamily="2" charset="0"/>
              </a:rPr>
              <a:t>(ক) পেঁচানো অংশের উচ্চতা বাড়িয়ে    (খ) পেঁচানো অংশের উচ্চতা কমিয়ে </a:t>
            </a:r>
          </a:p>
          <a:p>
            <a:r>
              <a:rPr lang="bn-BD" sz="2800" dirty="0" smtClean="0">
                <a:latin typeface="NikoshBAN" pitchFamily="2" charset="0"/>
                <a:cs typeface="NikoshBAN" pitchFamily="2" charset="0"/>
              </a:rPr>
              <a:t>(গ) হাতলের দৈর্ঘ্য বাড়িয়ে                (ঘ) হাতলের দৈর্ঘ্য কমিয়ে </a:t>
            </a:r>
            <a:endParaRPr lang="en-US" sz="2800" dirty="0">
              <a:latin typeface="NikoshBAN" pitchFamily="2" charset="0"/>
              <a:cs typeface="NikoshBAN" pitchFamily="2" charset="0"/>
            </a:endParaRPr>
          </a:p>
        </p:txBody>
      </p:sp>
      <p:sp>
        <p:nvSpPr>
          <p:cNvPr id="14" name="Freeform 13"/>
          <p:cNvSpPr/>
          <p:nvPr/>
        </p:nvSpPr>
        <p:spPr>
          <a:xfrm>
            <a:off x="381000" y="4496038"/>
            <a:ext cx="620747" cy="304800"/>
          </a:xfrm>
          <a:custGeom>
            <a:avLst/>
            <a:gdLst>
              <a:gd name="connsiteX0" fmla="*/ 0 w 551793"/>
              <a:gd name="connsiteY0" fmla="*/ 47296 h 204952"/>
              <a:gd name="connsiteX1" fmla="*/ 141889 w 551793"/>
              <a:gd name="connsiteY1" fmla="*/ 204952 h 204952"/>
              <a:gd name="connsiteX2" fmla="*/ 551793 w 551793"/>
              <a:gd name="connsiteY2" fmla="*/ 0 h 204952"/>
            </a:gdLst>
            <a:ahLst/>
            <a:cxnLst>
              <a:cxn ang="0">
                <a:pos x="connsiteX0" y="connsiteY0"/>
              </a:cxn>
              <a:cxn ang="0">
                <a:pos x="connsiteX1" y="connsiteY1"/>
              </a:cxn>
              <a:cxn ang="0">
                <a:pos x="connsiteX2" y="connsiteY2"/>
              </a:cxn>
            </a:cxnLst>
            <a:rect l="l" t="t" r="r" b="b"/>
            <a:pathLst>
              <a:path w="551793" h="204952">
                <a:moveTo>
                  <a:pt x="0" y="47296"/>
                </a:moveTo>
                <a:lnTo>
                  <a:pt x="141889" y="204952"/>
                </a:lnTo>
                <a:lnTo>
                  <a:pt x="551793"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Right)">
                                      <p:cBhvr>
                                        <p:cTn id="14"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Right)">
                                      <p:cBhvr>
                                        <p:cTn id="19"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53" presetClass="exit" presetSubtype="0" fill="hold" nodeType="clickEffect">
                                  <p:stCondLst>
                                    <p:cond delay="0"/>
                                  </p:stCondLst>
                                  <p:childTnLst>
                                    <p:anim calcmode="lin" valueType="num">
                                      <p:cBhvr>
                                        <p:cTn id="23" dur="500"/>
                                        <p:tgtEl>
                                          <p:spTgt spid="8"/>
                                        </p:tgtEl>
                                        <p:attrNameLst>
                                          <p:attrName>ppt_w</p:attrName>
                                        </p:attrNameLst>
                                      </p:cBhvr>
                                      <p:tavLst>
                                        <p:tav tm="0">
                                          <p:val>
                                            <p:strVal val="ppt_w"/>
                                          </p:val>
                                        </p:tav>
                                        <p:tav tm="100000">
                                          <p:val>
                                            <p:fltVal val="0"/>
                                          </p:val>
                                        </p:tav>
                                      </p:tavLst>
                                    </p:anim>
                                    <p:anim calcmode="lin" valueType="num">
                                      <p:cBhvr>
                                        <p:cTn id="24" dur="500"/>
                                        <p:tgtEl>
                                          <p:spTgt spid="8"/>
                                        </p:tgtEl>
                                        <p:attrNameLst>
                                          <p:attrName>ppt_h</p:attrName>
                                        </p:attrNameLst>
                                      </p:cBhvr>
                                      <p:tavLst>
                                        <p:tav tm="0">
                                          <p:val>
                                            <p:strVal val="ppt_h"/>
                                          </p:val>
                                        </p:tav>
                                        <p:tav tm="100000">
                                          <p:val>
                                            <p:fltVal val="0"/>
                                          </p:val>
                                        </p:tav>
                                      </p:tavLst>
                                    </p:anim>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up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3" grpId="0" animBg="1"/>
      <p:bldP spid="5"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ame 6"/>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505200" y="152400"/>
            <a:ext cx="1991251" cy="707886"/>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4000" dirty="0" smtClean="0">
                <a:solidFill>
                  <a:schemeClr val="tx1"/>
                </a:solidFill>
                <a:latin typeface="NikoshBAN" pitchFamily="2" charset="0"/>
                <a:cs typeface="NikoshBAN" pitchFamily="2" charset="0"/>
              </a:rPr>
              <a:t>বাড়ির কাজ</a:t>
            </a:r>
            <a:endParaRPr lang="en-US" sz="4000" dirty="0">
              <a:solidFill>
                <a:schemeClr val="tx1"/>
              </a:solidFill>
              <a:latin typeface="NikoshBAN" pitchFamily="2" charset="0"/>
              <a:cs typeface="NikoshBAN" pitchFamily="2" charset="0"/>
            </a:endParaRPr>
          </a:p>
        </p:txBody>
      </p:sp>
      <p:sp>
        <p:nvSpPr>
          <p:cNvPr id="23" name="TextBox 22"/>
          <p:cNvSpPr txBox="1"/>
          <p:nvPr/>
        </p:nvSpPr>
        <p:spPr>
          <a:xfrm>
            <a:off x="552842" y="4648200"/>
            <a:ext cx="8255786"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উপরের চিত্রে কোন ব্যাক্তি সহজে উঠতে </a:t>
            </a:r>
            <a:r>
              <a:rPr lang="bn-BD" sz="3200" smtClean="0">
                <a:latin typeface="NikoshBAN" pitchFamily="2" charset="0"/>
                <a:cs typeface="NikoshBAN" pitchFamily="2" charset="0"/>
              </a:rPr>
              <a:t>পারবে -তা </a:t>
            </a:r>
            <a:r>
              <a:rPr lang="bn-BD" sz="3200" dirty="0" smtClean="0">
                <a:latin typeface="NikoshBAN" pitchFamily="2" charset="0"/>
                <a:cs typeface="NikoshBAN" pitchFamily="2" charset="0"/>
              </a:rPr>
              <a:t>যুক্তিসহ লিখ।</a:t>
            </a:r>
            <a:endParaRPr lang="en-US" sz="3200" dirty="0">
              <a:latin typeface="NikoshBAN" pitchFamily="2" charset="0"/>
              <a:cs typeface="NikoshBAN" pitchFamily="2" charset="0"/>
            </a:endParaRPr>
          </a:p>
        </p:txBody>
      </p:sp>
      <p:grpSp>
        <p:nvGrpSpPr>
          <p:cNvPr id="26" name="Group 25"/>
          <p:cNvGrpSpPr/>
          <p:nvPr/>
        </p:nvGrpSpPr>
        <p:grpSpPr>
          <a:xfrm>
            <a:off x="1600200" y="838200"/>
            <a:ext cx="6781800" cy="3849421"/>
            <a:chOff x="1600200" y="838200"/>
            <a:chExt cx="6781800" cy="3849421"/>
          </a:xfrm>
        </p:grpSpPr>
        <p:pic>
          <p:nvPicPr>
            <p:cNvPr id="6" name="Picture 5" descr="SM_diagram3.jpg"/>
            <p:cNvPicPr>
              <a:picLocks noChangeAspect="1"/>
            </p:cNvPicPr>
            <p:nvPr/>
          </p:nvPicPr>
          <p:blipFill>
            <a:blip r:embed="rId3" cstate="print"/>
            <a:stretch>
              <a:fillRect/>
            </a:stretch>
          </p:blipFill>
          <p:spPr>
            <a:xfrm>
              <a:off x="1600200" y="838200"/>
              <a:ext cx="5867400" cy="3849421"/>
            </a:xfrm>
            <a:prstGeom prst="rect">
              <a:avLst/>
            </a:prstGeom>
          </p:spPr>
        </p:pic>
        <p:sp>
          <p:nvSpPr>
            <p:cNvPr id="8" name="TextBox 7"/>
            <p:cNvSpPr txBox="1"/>
            <p:nvPr/>
          </p:nvSpPr>
          <p:spPr>
            <a:xfrm>
              <a:off x="7280416" y="3048000"/>
              <a:ext cx="1101584" cy="523220"/>
            </a:xfrm>
            <a:prstGeom prst="rect">
              <a:avLst/>
            </a:prstGeom>
            <a:noFill/>
          </p:spPr>
          <p:txBody>
            <a:bodyPr wrap="none" rtlCol="0">
              <a:spAutoFit/>
            </a:bodyPr>
            <a:lstStyle/>
            <a:p>
              <a:r>
                <a:rPr lang="bn-BD" sz="2800" dirty="0" smtClean="0">
                  <a:latin typeface="NikoshBAN" pitchFamily="2" charset="0"/>
                  <a:cs typeface="NikoshBAN" pitchFamily="2" charset="0"/>
                </a:rPr>
                <a:t>৫ মিটার</a:t>
              </a:r>
              <a:endParaRPr lang="en-US" sz="2800" dirty="0">
                <a:latin typeface="NikoshBAN" pitchFamily="2" charset="0"/>
                <a:cs typeface="NikoshBAN" pitchFamily="2" charset="0"/>
              </a:endParaRPr>
            </a:p>
          </p:txBody>
        </p:sp>
        <p:grpSp>
          <p:nvGrpSpPr>
            <p:cNvPr id="22" name="Group 21"/>
            <p:cNvGrpSpPr/>
            <p:nvPr/>
          </p:nvGrpSpPr>
          <p:grpSpPr>
            <a:xfrm rot="360179">
              <a:off x="2163996" y="1359144"/>
              <a:ext cx="4191000" cy="1095702"/>
              <a:chOff x="2514600" y="4572000"/>
              <a:chExt cx="4191000" cy="1095702"/>
            </a:xfrm>
          </p:grpSpPr>
          <p:cxnSp>
            <p:nvCxnSpPr>
              <p:cNvPr id="10" name="Straight Arrow Connector 9"/>
              <p:cNvCxnSpPr/>
              <p:nvPr/>
            </p:nvCxnSpPr>
            <p:spPr>
              <a:xfrm flipV="1">
                <a:off x="5410200" y="4572000"/>
                <a:ext cx="12954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514600" y="5362902"/>
                <a:ext cx="13716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20827387">
                <a:off x="3925221" y="4870942"/>
                <a:ext cx="1423788" cy="523220"/>
              </a:xfrm>
              <a:prstGeom prst="rect">
                <a:avLst/>
              </a:prstGeom>
              <a:noFill/>
            </p:spPr>
            <p:txBody>
              <a:bodyPr wrap="none" rtlCol="0">
                <a:spAutoFit/>
              </a:bodyPr>
              <a:lstStyle/>
              <a:p>
                <a:r>
                  <a:rPr lang="bn-BD" sz="2800" dirty="0" smtClean="0">
                    <a:latin typeface="NikoshBAN" pitchFamily="2" charset="0"/>
                    <a:cs typeface="NikoshBAN" pitchFamily="2" charset="0"/>
                  </a:rPr>
                  <a:t>২০০ মিটার</a:t>
                </a:r>
                <a:endParaRPr lang="en-US" sz="2800" dirty="0">
                  <a:latin typeface="NikoshBAN" pitchFamily="2" charset="0"/>
                  <a:cs typeface="NikoshBAN" pitchFamily="2" charset="0"/>
                </a:endParaRPr>
              </a:p>
            </p:txBody>
          </p:sp>
        </p:grpSp>
        <p:grpSp>
          <p:nvGrpSpPr>
            <p:cNvPr id="21" name="Group 20"/>
            <p:cNvGrpSpPr/>
            <p:nvPr/>
          </p:nvGrpSpPr>
          <p:grpSpPr>
            <a:xfrm>
              <a:off x="3810000" y="2895600"/>
              <a:ext cx="3352800" cy="914400"/>
              <a:chOff x="3352800" y="5410200"/>
              <a:chExt cx="3352800" cy="914400"/>
            </a:xfrm>
          </p:grpSpPr>
          <p:cxnSp>
            <p:nvCxnSpPr>
              <p:cNvPr id="16" name="Straight Arrow Connector 15"/>
              <p:cNvCxnSpPr/>
              <p:nvPr/>
            </p:nvCxnSpPr>
            <p:spPr>
              <a:xfrm flipV="1">
                <a:off x="5791200" y="5410200"/>
                <a:ext cx="9144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352800" y="6096000"/>
                <a:ext cx="1066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20576398">
                <a:off x="4415433" y="5606627"/>
                <a:ext cx="1406154" cy="523220"/>
              </a:xfrm>
              <a:prstGeom prst="rect">
                <a:avLst/>
              </a:prstGeom>
              <a:noFill/>
            </p:spPr>
            <p:txBody>
              <a:bodyPr wrap="none" rtlCol="0">
                <a:spAutoFit/>
              </a:bodyPr>
              <a:lstStyle/>
              <a:p>
                <a:r>
                  <a:rPr lang="bn-BD" sz="2800" dirty="0" smtClean="0">
                    <a:latin typeface="NikoshBAN" pitchFamily="2" charset="0"/>
                    <a:cs typeface="NikoshBAN" pitchFamily="2" charset="0"/>
                  </a:rPr>
                  <a:t>১০০ মিটার</a:t>
                </a:r>
                <a:endParaRPr lang="en-US" sz="2800" dirty="0">
                  <a:latin typeface="NikoshBAN" pitchFamily="2" charset="0"/>
                  <a:cs typeface="NikoshBAN" pitchFamily="2" charset="0"/>
                </a:endParaRPr>
              </a:p>
            </p:txBody>
          </p:sp>
        </p:grpSp>
        <p:sp>
          <p:nvSpPr>
            <p:cNvPr id="24" name="TextBox 23"/>
            <p:cNvSpPr txBox="1"/>
            <p:nvPr/>
          </p:nvSpPr>
          <p:spPr>
            <a:xfrm>
              <a:off x="4419600" y="2514600"/>
              <a:ext cx="399468" cy="523220"/>
            </a:xfrm>
            <a:prstGeom prst="rect">
              <a:avLst/>
            </a:prstGeom>
            <a:solidFill>
              <a:schemeClr val="bg1"/>
            </a:solidFill>
          </p:spPr>
          <p:txBody>
            <a:bodyPr wrap="none" rtlCol="0">
              <a:spAutoFit/>
            </a:bodyPr>
            <a:lstStyle/>
            <a:p>
              <a:r>
                <a:rPr lang="bn-BD" sz="2800" dirty="0" smtClean="0">
                  <a:latin typeface="NikoshBAN" pitchFamily="2" charset="0"/>
                  <a:cs typeface="NikoshBAN" pitchFamily="2" charset="0"/>
                </a:rPr>
                <a:t>ক</a:t>
              </a:r>
              <a:endParaRPr lang="en-US" sz="2800" dirty="0">
                <a:latin typeface="NikoshBAN" pitchFamily="2" charset="0"/>
                <a:cs typeface="NikoshBAN" pitchFamily="2" charset="0"/>
              </a:endParaRPr>
            </a:p>
          </p:txBody>
        </p:sp>
        <p:sp>
          <p:nvSpPr>
            <p:cNvPr id="25" name="TextBox 24"/>
            <p:cNvSpPr txBox="1"/>
            <p:nvPr/>
          </p:nvSpPr>
          <p:spPr>
            <a:xfrm>
              <a:off x="3048000" y="2133600"/>
              <a:ext cx="360996" cy="523220"/>
            </a:xfrm>
            <a:prstGeom prst="rect">
              <a:avLst/>
            </a:prstGeom>
            <a:solidFill>
              <a:schemeClr val="accent6">
                <a:lumMod val="60000"/>
                <a:lumOff val="40000"/>
              </a:schemeClr>
            </a:solidFill>
          </p:spPr>
          <p:txBody>
            <a:bodyPr wrap="none" rtlCol="0">
              <a:spAutoFit/>
            </a:bodyPr>
            <a:lstStyle/>
            <a:p>
              <a:r>
                <a:rPr lang="bn-BD" sz="2800" dirty="0" smtClean="0">
                  <a:latin typeface="NikoshBAN" pitchFamily="2" charset="0"/>
                  <a:cs typeface="NikoshBAN" pitchFamily="2" charset="0"/>
                </a:rPr>
                <a:t>খ</a:t>
              </a:r>
              <a:endParaRPr lang="en-US" sz="2800"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685800" y="762000"/>
            <a:ext cx="3058851" cy="646331"/>
          </a:xfrm>
          <a:prstGeom prst="rect">
            <a:avLst/>
          </a:prstGeom>
          <a:solidFill>
            <a:schemeClr val="accent2">
              <a:lumMod val="60000"/>
              <a:lumOff val="40000"/>
            </a:schemeClr>
          </a:solidFill>
        </p:spPr>
        <p:txBody>
          <a:bodyPr wrap="none" rtlCol="0">
            <a:spAutoFit/>
          </a:bodyPr>
          <a:lstStyle/>
          <a:p>
            <a:r>
              <a:rPr lang="bn-BD" sz="3600" dirty="0" smtClean="0">
                <a:latin typeface="NikoshBAN" pitchFamily="2" charset="0"/>
                <a:cs typeface="NikoshBAN" pitchFamily="2" charset="0"/>
              </a:rPr>
              <a:t>আশা করি তোমরা...</a:t>
            </a:r>
            <a:endParaRPr lang="en-US" sz="3600" dirty="0">
              <a:latin typeface="NikoshBAN" pitchFamily="2" charset="0"/>
              <a:cs typeface="NikoshBAN" pitchFamily="2" charset="0"/>
            </a:endParaRPr>
          </a:p>
        </p:txBody>
      </p:sp>
      <p:sp>
        <p:nvSpPr>
          <p:cNvPr id="8" name="TextBox 7"/>
          <p:cNvSpPr txBox="1"/>
          <p:nvPr/>
        </p:nvSpPr>
        <p:spPr>
          <a:xfrm>
            <a:off x="643011" y="1560731"/>
            <a:ext cx="5638800"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হেলানো তলের বর্ণনা 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9" name="TextBox 8"/>
          <p:cNvSpPr txBox="1"/>
          <p:nvPr/>
        </p:nvSpPr>
        <p:spPr>
          <a:xfrm>
            <a:off x="643011" y="4293513"/>
            <a:ext cx="7510389" cy="1077218"/>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একাধিক সরল যন্ত্রের নীতি মেনে চলে এমন সরল যন্ত্রের</a:t>
            </a:r>
            <a:r>
              <a:rPr lang="en-US" sz="3200" dirty="0" smtClean="0">
                <a:latin typeface="NikoshBAN" pitchFamily="2" charset="0"/>
                <a:cs typeface="NikoshBAN" pitchFamily="2" charset="0"/>
              </a:rPr>
              <a:t> </a:t>
            </a:r>
            <a:endParaRPr lang="bn-BD" sz="3200" dirty="0" smtClean="0">
              <a:latin typeface="NikoshBAN" pitchFamily="2" charset="0"/>
              <a:cs typeface="NikoshBAN" pitchFamily="2" charset="0"/>
            </a:endParaRPr>
          </a:p>
          <a:p>
            <a:r>
              <a:rPr lang="bn-BD" sz="3200" dirty="0" smtClean="0">
                <a:latin typeface="NikoshBAN" pitchFamily="2" charset="0"/>
                <a:cs typeface="NikoshBAN" pitchFamily="2" charset="0"/>
              </a:rPr>
              <a:t>     কার্যক্রম ব্যাখ্যা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10" name="TextBox 9"/>
          <p:cNvSpPr txBox="1"/>
          <p:nvPr/>
        </p:nvSpPr>
        <p:spPr>
          <a:xfrm>
            <a:off x="643011" y="2307511"/>
            <a:ext cx="6817148"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হেলানো তলের যান্ত্রিক সুবিধা ব্যাখ্যা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11" name="TextBox 10"/>
          <p:cNvSpPr txBox="1"/>
          <p:nvPr/>
        </p:nvSpPr>
        <p:spPr>
          <a:xfrm>
            <a:off x="643011" y="3054291"/>
            <a:ext cx="7239000" cy="107721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bn-BD" sz="3200" dirty="0" smtClean="0">
                <a:latin typeface="NikoshBAN" pitchFamily="2" charset="0"/>
                <a:cs typeface="NikoshBAN" pitchFamily="2" charset="0"/>
              </a:rPr>
              <a:t> ব্যবহারিক জীবনে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হেলানো তল ও জ্যাক স্ক্রুর ব্যবহার</a:t>
            </a:r>
          </a:p>
          <a:p>
            <a:r>
              <a:rPr lang="bn-BD" sz="3200" dirty="0" smtClean="0">
                <a:latin typeface="NikoshBAN" pitchFamily="2" charset="0"/>
                <a:cs typeface="NikoshBAN" pitchFamily="2" charset="0"/>
              </a:rPr>
              <a:t>    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tretch/>
        </p:blipFill>
        <p:spPr>
          <a:xfrm>
            <a:off x="1276350" y="0"/>
            <a:ext cx="6858000" cy="6858000"/>
          </a:xfrm>
          <a:prstGeom prst="ellipse">
            <a:avLst/>
          </a:prstGeom>
          <a:ln>
            <a:noFill/>
          </a:ln>
          <a:effectLst>
            <a:softEdge rad="112500"/>
          </a:effectLst>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657600" y="2590800"/>
            <a:ext cx="2093843" cy="11079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232196"/>
            <a:ext cx="8763000" cy="1569660"/>
          </a:xfrm>
          <a:prstGeom prst="rect">
            <a:avLst/>
          </a:prstGeom>
          <a:solidFill>
            <a:srgbClr val="66CCFF"/>
          </a:solidFill>
        </p:spPr>
        <p:txBody>
          <a:bodyPr wrap="square" rtlCol="0">
            <a:spAutoFit/>
          </a:bodyPr>
          <a:lstStyle/>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সামসুদ্দিন আহমেদ</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তালুকদার</a:t>
            </a:r>
            <a:r>
              <a:rPr lang="bn-IN" sz="3200" dirty="0" smtClean="0">
                <a:latin typeface="Nikosh" pitchFamily="2" charset="0"/>
                <a:cs typeface="Nikosh" pitchFamily="2" charset="0"/>
              </a:rPr>
              <a:t>, </a:t>
            </a:r>
            <a:r>
              <a:rPr lang="bn-IN" sz="3200" dirty="0">
                <a:latin typeface="Nikosh" pitchFamily="2" charset="0"/>
                <a:cs typeface="Nikosh" pitchFamily="2" charset="0"/>
              </a:rPr>
              <a:t>প্রভাষক, টিটিসি, কুমিল্লা</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খাদিজা ইয়াসমিন, সহকারি অধ্যাপক, টিটিসি, </a:t>
            </a:r>
            <a:r>
              <a:rPr lang="bn-IN" sz="3200" dirty="0" smtClean="0">
                <a:latin typeface="Nikosh" pitchFamily="2" charset="0"/>
                <a:cs typeface="Nikosh" pitchFamily="2" charset="0"/>
              </a:rPr>
              <a:t>ঢাকা</a:t>
            </a:r>
          </a:p>
          <a:p>
            <a:r>
              <a:rPr lang="bn-BD" sz="3200" smtClean="0">
                <a:latin typeface="Nikosh" pitchFamily="2" charset="0"/>
                <a:cs typeface="Nikosh" pitchFamily="2" charset="0"/>
              </a:rPr>
              <a:t>   </a:t>
            </a:r>
            <a:r>
              <a:rPr lang="bn-IN" sz="3200" smtClean="0">
                <a:latin typeface="Nikosh" pitchFamily="2" charset="0"/>
                <a:cs typeface="Nikosh" pitchFamily="2" charset="0"/>
              </a:rPr>
              <a:t>জনাব </a:t>
            </a:r>
            <a:r>
              <a:rPr lang="bn-BD" sz="3200" dirty="0" smtClean="0">
                <a:latin typeface="Nikosh" pitchFamily="2" charset="0"/>
                <a:cs typeface="Nikosh" pitchFamily="2" charset="0"/>
              </a:rPr>
              <a:t>জি,এম রাকিবুল ইসলাম</a:t>
            </a:r>
            <a:r>
              <a:rPr lang="bn-IN" sz="3200" dirty="0" smtClean="0">
                <a:latin typeface="Nikosh" pitchFamily="2" charset="0"/>
                <a:cs typeface="Nikosh" pitchFamily="2" charset="0"/>
              </a:rPr>
              <a:t>, প্রভাষক, টিটিসি</a:t>
            </a:r>
            <a:r>
              <a:rPr lang="bn-BD" sz="3200" dirty="0" smtClean="0">
                <a:latin typeface="Nikosh" pitchFamily="2" charset="0"/>
                <a:cs typeface="Nikosh" pitchFamily="2" charset="0"/>
              </a:rPr>
              <a:t>, রংপুর</a:t>
            </a:r>
            <a:endParaRPr lang="bn-IN" sz="3200" dirty="0" smtClean="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93019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cstate="print"/>
          <a:stretch>
            <a:fillRect/>
          </a:stretch>
        </p:blipFill>
        <p:spPr>
          <a:xfrm>
            <a:off x="-197067" y="-27901"/>
            <a:ext cx="9372600" cy="6917433"/>
          </a:xfrm>
          <a:prstGeom prst="rect">
            <a:avLst/>
          </a:prstGeom>
        </p:spPr>
      </p:pic>
      <p:pic>
        <p:nvPicPr>
          <p:cNvPr id="3" name="Picture 2" descr="Welcome.gif"/>
          <p:cNvPicPr>
            <a:picLocks noChangeAspect="1"/>
          </p:cNvPicPr>
          <p:nvPr/>
        </p:nvPicPr>
        <p:blipFill>
          <a:blip r:embed="rId4" cstate="print"/>
          <a:stretch>
            <a:fillRect/>
          </a:stretch>
        </p:blipFill>
        <p:spPr>
          <a:xfrm>
            <a:off x="1905000" y="457200"/>
            <a:ext cx="5177741" cy="229384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11" name="TextBox 10"/>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latin typeface="NikoshBAN" pitchFamily="2" charset="0"/>
                <a:cs typeface="NikoshBAN" pitchFamily="2" charset="0"/>
              </a:rPr>
              <a:t>এ,কে,এম,আই,খায়রুল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আলম</a:t>
            </a:r>
            <a:endParaRPr lang="en-US"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সিনিয়র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সহকারি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শিক্ষক</a:t>
            </a:r>
            <a:endParaRPr lang="en-US" sz="2800" dirty="0" smtClean="0">
              <a:latin typeface="NikoshBAN" pitchFamily="2" charset="0"/>
              <a:cs typeface="NikoshBAN" pitchFamily="2" charset="0"/>
            </a:endParaRPr>
          </a:p>
          <a:p>
            <a:pPr algn="ctr"/>
            <a:r>
              <a:rPr lang="en-US" sz="2800" spc="-150" dirty="0" err="1" smtClean="0">
                <a:latin typeface="NikoshBAN" pitchFamily="2" charset="0"/>
                <a:cs typeface="NikoshBAN" pitchFamily="2" charset="0"/>
              </a:rPr>
              <a:t>নিউ</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মডেল</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বহমুখী</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উচ্চ</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বিদ্যালয়</a:t>
            </a:r>
            <a:endParaRPr lang="en-US" sz="2800" spc="-150" dirty="0" smtClean="0">
              <a:latin typeface="NikoshBAN" pitchFamily="2" charset="0"/>
              <a:cs typeface="NikoshBAN" pitchFamily="2" charset="0"/>
            </a:endParaRPr>
          </a:p>
          <a:p>
            <a:pPr algn="ctr"/>
            <a:r>
              <a:rPr lang="en-US" sz="2800" dirty="0" err="1" smtClean="0">
                <a:latin typeface="NikoshBAN" pitchFamily="2" charset="0"/>
                <a:cs typeface="NikoshBAN" pitchFamily="2" charset="0"/>
              </a:rPr>
              <a:t>শুক্রাবাদ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ঢাকা</a:t>
            </a:r>
            <a:r>
              <a:rPr lang="en-US" sz="2800" dirty="0" smtClean="0">
                <a:latin typeface="NikoshBAN" pitchFamily="2" charset="0"/>
                <a:cs typeface="NikoshBAN" pitchFamily="2" charset="0"/>
              </a:rPr>
              <a:t> – ১২০৭</a:t>
            </a:r>
            <a:endParaRPr lang="en-US" sz="2800" dirty="0"/>
          </a:p>
        </p:txBody>
      </p:sp>
      <p:sp>
        <p:nvSpPr>
          <p:cNvPr id="12" name="TextBox 11"/>
          <p:cNvSpPr txBox="1"/>
          <p:nvPr/>
        </p:nvSpPr>
        <p:spPr>
          <a:xfrm rot="21438531">
            <a:off x="5105400" y="2820910"/>
            <a:ext cx="3352800" cy="1815882"/>
          </a:xfrm>
          <a:prstGeom prst="rect">
            <a:avLst/>
          </a:prstGeom>
          <a:noFill/>
        </p:spPr>
        <p:txBody>
          <a:bodyPr wrap="square" rtlCol="0">
            <a:prstTxWarp prst="textWave1">
              <a:avLst/>
            </a:prstTxWarp>
            <a:spAutoFit/>
          </a:bodyPr>
          <a:lstStyle/>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          ষষ্ঠ</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শ্রেণি</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একাদশ </a:t>
            </a:r>
            <a:r>
              <a:rPr lang="en-US" sz="2800" dirty="0" err="1" smtClean="0">
                <a:latin typeface="NikoshBAN" pitchFamily="2" charset="0"/>
                <a:cs typeface="NikoshBAN" pitchFamily="2" charset="0"/>
              </a:rPr>
              <a:t>অধ্যায়</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      বল এবং সরল যন্ত্র</a:t>
            </a:r>
            <a:endParaRPr lang="en-US" sz="2800" dirty="0" smtClean="0">
              <a:latin typeface="NikoshBAN" pitchFamily="2" charset="0"/>
              <a:cs typeface="NikoshBAN" pitchFamily="2" charset="0"/>
            </a:endParaRPr>
          </a:p>
        </p:txBody>
      </p:sp>
      <p:pic>
        <p:nvPicPr>
          <p:cNvPr id="13" name="Picture 12" descr="carton.png"/>
          <p:cNvPicPr>
            <a:picLocks noChangeAspect="1"/>
          </p:cNvPicPr>
          <p:nvPr/>
        </p:nvPicPr>
        <p:blipFill>
          <a:blip r:embed="rId3" cstate="print"/>
          <a:stretch>
            <a:fillRect/>
          </a:stretch>
        </p:blipFill>
        <p:spPr>
          <a:xfrm>
            <a:off x="6150470" y="1571456"/>
            <a:ext cx="1811116" cy="1781344"/>
          </a:xfrm>
          <a:prstGeom prst="rect">
            <a:avLst/>
          </a:prstGeom>
          <a:scene3d>
            <a:camera prst="perspectiveRelaxedModerately"/>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2438400" y="304800"/>
            <a:ext cx="371287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ভিডিওটি দেখ এবং চিন্তা কর</a:t>
            </a:r>
            <a:endParaRPr lang="en-US" sz="3200" dirty="0">
              <a:latin typeface="NikoshBAN" pitchFamily="2" charset="0"/>
              <a:cs typeface="NikoshBAN" pitchFamily="2" charset="0"/>
            </a:endParaRPr>
          </a:p>
        </p:txBody>
      </p:sp>
      <p:sp>
        <p:nvSpPr>
          <p:cNvPr id="27" name="TextBox 26"/>
          <p:cNvSpPr txBox="1"/>
          <p:nvPr/>
        </p:nvSpPr>
        <p:spPr>
          <a:xfrm>
            <a:off x="2057400" y="4114800"/>
            <a:ext cx="50292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3200" dirty="0" smtClean="0">
                <a:latin typeface="NikoshBAN" pitchFamily="2" charset="0"/>
                <a:cs typeface="NikoshBAN" pitchFamily="2" charset="0"/>
              </a:rPr>
              <a:t>উঠা-নামার এরকম তলকে কী বলা হয়?</a:t>
            </a:r>
            <a:endParaRPr lang="en-US" sz="3200" dirty="0">
              <a:latin typeface="NikoshBAN" pitchFamily="2" charset="0"/>
              <a:cs typeface="NikoshBAN" pitchFamily="2" charset="0"/>
            </a:endParaRPr>
          </a:p>
        </p:txBody>
      </p:sp>
      <p:graphicFrame>
        <p:nvGraphicFramePr>
          <p:cNvPr id="13" name="Object 12">
            <a:hlinkClick r:id="" action="ppaction://ole?verb=0"/>
          </p:cNvPr>
          <p:cNvGraphicFramePr>
            <a:graphicFrameLocks noChangeAspect="1"/>
          </p:cNvGraphicFramePr>
          <p:nvPr/>
        </p:nvGraphicFramePr>
        <p:xfrm>
          <a:off x="3429000" y="2286000"/>
          <a:ext cx="1828800" cy="1543050"/>
        </p:xfrm>
        <a:graphic>
          <a:graphicData uri="http://schemas.openxmlformats.org/presentationml/2006/ole">
            <p:oleObj spid="_x0000_s6145" name="Packager Shell Object" showAsIcon="1" r:id="rId4" imgW="914400" imgH="77148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t="17000" r="31000" b="-6000"/>
          </a:stretch>
        </a:blipFill>
        <a:effectLst/>
      </p:bgPr>
    </p:bg>
    <p:spTree>
      <p:nvGrpSpPr>
        <p:cNvPr id="1" name=""/>
        <p:cNvGrpSpPr/>
        <p:nvPr/>
      </p:nvGrpSpPr>
      <p:grpSpPr>
        <a:xfrm>
          <a:off x="0" y="0"/>
          <a:ext cx="0" cy="0"/>
          <a:chOff x="0" y="0"/>
          <a:chExt cx="0" cy="0"/>
        </a:xfrm>
      </p:grpSpPr>
      <p:sp>
        <p:nvSpPr>
          <p:cNvPr id="3" name="TextBox 2"/>
          <p:cNvSpPr txBox="1"/>
          <p:nvPr/>
        </p:nvSpPr>
        <p:spPr>
          <a:xfrm>
            <a:off x="3276600" y="304800"/>
            <a:ext cx="213360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4000" dirty="0" smtClean="0">
                <a:latin typeface="NikoshBAN" pitchFamily="2" charset="0"/>
                <a:cs typeface="NikoshBAN" pitchFamily="2" charset="0"/>
              </a:rPr>
              <a:t>হেলানো তল</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488652" y="1828800"/>
            <a:ext cx="394531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শেষে</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শিক্ষার্থীরা...</a:t>
            </a:r>
            <a:endParaRPr lang="en-US" sz="3600" dirty="0">
              <a:latin typeface="NikoshBAN" pitchFamily="2" charset="0"/>
              <a:cs typeface="NikoshBAN" pitchFamily="2" charset="0"/>
            </a:endParaRPr>
          </a:p>
        </p:txBody>
      </p:sp>
      <p:sp>
        <p:nvSpPr>
          <p:cNvPr id="12" name="TextBox 11"/>
          <p:cNvSpPr txBox="1"/>
          <p:nvPr/>
        </p:nvSpPr>
        <p:spPr>
          <a:xfrm>
            <a:off x="609600" y="2691825"/>
            <a:ext cx="5638800"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হেলানো তল কী তা বর্ণনা 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13" name="TextBox 12"/>
          <p:cNvSpPr txBox="1"/>
          <p:nvPr/>
        </p:nvSpPr>
        <p:spPr>
          <a:xfrm>
            <a:off x="609600" y="4368225"/>
            <a:ext cx="6774611" cy="1077218"/>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হেলানো তলের নীতি মেনে চলে এমন সরল যন্ত্রের</a:t>
            </a:r>
            <a:r>
              <a:rPr lang="en-US" sz="3200" dirty="0" smtClean="0">
                <a:latin typeface="NikoshBAN" pitchFamily="2" charset="0"/>
                <a:cs typeface="NikoshBAN" pitchFamily="2" charset="0"/>
              </a:rPr>
              <a:t> </a:t>
            </a:r>
            <a:endParaRPr lang="bn-BD" sz="3200" dirty="0" smtClean="0">
              <a:latin typeface="NikoshBAN" pitchFamily="2" charset="0"/>
              <a:cs typeface="NikoshBAN" pitchFamily="2" charset="0"/>
            </a:endParaRPr>
          </a:p>
          <a:p>
            <a:r>
              <a:rPr lang="bn-BD" sz="3200" dirty="0" smtClean="0">
                <a:latin typeface="NikoshBAN" pitchFamily="2" charset="0"/>
                <a:cs typeface="NikoshBAN" pitchFamily="2" charset="0"/>
              </a:rPr>
              <a:t>    ব্যাখ্যা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14" name="TextBox 13"/>
          <p:cNvSpPr txBox="1"/>
          <p:nvPr/>
        </p:nvSpPr>
        <p:spPr>
          <a:xfrm>
            <a:off x="609600" y="3530025"/>
            <a:ext cx="6817148"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হেলানো তলের যান্ত্রিক সুবিধা ব্যাখ্যা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grpSp>
        <p:nvGrpSpPr>
          <p:cNvPr id="7" name="Group 13"/>
          <p:cNvGrpSpPr/>
          <p:nvPr/>
        </p:nvGrpSpPr>
        <p:grpSpPr>
          <a:xfrm>
            <a:off x="2895600" y="381000"/>
            <a:ext cx="3810000" cy="1143000"/>
            <a:chOff x="1295400" y="533400"/>
            <a:chExt cx="3810000" cy="1371600"/>
          </a:xfrm>
        </p:grpSpPr>
        <p:sp>
          <p:nvSpPr>
            <p:cNvPr id="8" name="Round Single Corner Rectangle 81"/>
            <p:cNvSpPr/>
            <p:nvPr/>
          </p:nvSpPr>
          <p:spPr>
            <a:xfrm flipH="1" flipV="1">
              <a:off x="1295400" y="533400"/>
              <a:ext cx="3810000" cy="1371600"/>
            </a:xfrm>
            <a:prstGeom prst="flowChartAlternateProcess">
              <a:avLst/>
            </a:prstGeom>
            <a:gradFill flip="none" rotWithShape="1">
              <a:gsLst>
                <a:gs pos="82000">
                  <a:schemeClr val="bg2">
                    <a:lumMod val="75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4894" y="914400"/>
              <a:ext cx="2122697" cy="923330"/>
            </a:xfrm>
            <a:prstGeom prst="rect">
              <a:avLst/>
            </a:prstGeom>
            <a:noFill/>
          </p:spPr>
          <p:txBody>
            <a:bodyPr wrap="none" rtlCol="0">
              <a:spAutoFit/>
            </a:bodyPr>
            <a:lstStyle/>
            <a:p>
              <a:r>
                <a:rPr lang="en-US" sz="5400" dirty="0" err="1"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066800" y="533400"/>
            <a:ext cx="67056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bn-BD" sz="3600" dirty="0" smtClean="0">
                <a:latin typeface="NikoshBAN" pitchFamily="2" charset="0"/>
                <a:cs typeface="NikoshBAN" pitchFamily="2" charset="0"/>
              </a:rPr>
              <a:t>আমাদের চারপাশে ঘটে এমন একটি ঘটনা দেখি</a:t>
            </a:r>
            <a:endParaRPr lang="en-US" sz="3600" dirty="0">
              <a:latin typeface="NikoshBAN" pitchFamily="2" charset="0"/>
              <a:cs typeface="NikoshBAN" pitchFamily="2" charset="0"/>
            </a:endParaRPr>
          </a:p>
        </p:txBody>
      </p:sp>
      <p:graphicFrame>
        <p:nvGraphicFramePr>
          <p:cNvPr id="5" name="Object 4">
            <a:hlinkClick r:id="" action="ppaction://ole?verb=0"/>
          </p:cNvPr>
          <p:cNvGraphicFramePr>
            <a:graphicFrameLocks noChangeAspect="1"/>
          </p:cNvGraphicFramePr>
          <p:nvPr/>
        </p:nvGraphicFramePr>
        <p:xfrm>
          <a:off x="3657600" y="1295400"/>
          <a:ext cx="1828800" cy="1543050"/>
        </p:xfrm>
        <a:graphic>
          <a:graphicData uri="http://schemas.openxmlformats.org/presentationml/2006/ole">
            <p:oleObj spid="_x0000_s1028" name="Packager Shell Object" showAsIcon="1" r:id="rId4" imgW="914400" imgH="771480" progId="Package">
              <p:embed/>
            </p:oleObj>
          </a:graphicData>
        </a:graphic>
      </p:graphicFrame>
      <p:pic>
        <p:nvPicPr>
          <p:cNvPr id="6" name="Picture 5" descr="vlcsnap-00005.png"/>
          <p:cNvPicPr>
            <a:picLocks noChangeAspect="1"/>
          </p:cNvPicPr>
          <p:nvPr/>
        </p:nvPicPr>
        <p:blipFill>
          <a:blip r:embed="rId5" cstate="print"/>
          <a:srcRect t="11008"/>
          <a:stretch>
            <a:fillRect/>
          </a:stretch>
        </p:blipFill>
        <p:spPr>
          <a:xfrm>
            <a:off x="545866" y="2667000"/>
            <a:ext cx="6845534" cy="3200400"/>
          </a:xfrm>
          <a:prstGeom prst="rect">
            <a:avLst/>
          </a:prstGeom>
        </p:spPr>
      </p:pic>
      <p:cxnSp>
        <p:nvCxnSpPr>
          <p:cNvPr id="8" name="Straight Arrow Connector 7"/>
          <p:cNvCxnSpPr/>
          <p:nvPr/>
        </p:nvCxnSpPr>
        <p:spPr>
          <a:xfrm flipV="1">
            <a:off x="5943600" y="3657600"/>
            <a:ext cx="0" cy="1981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33400" y="3657600"/>
            <a:ext cx="5334000" cy="1981200"/>
            <a:chOff x="533400" y="3657600"/>
            <a:chExt cx="5334000" cy="1981200"/>
          </a:xfrm>
        </p:grpSpPr>
        <p:cxnSp>
          <p:nvCxnSpPr>
            <p:cNvPr id="7" name="Straight Arrow Connector 6"/>
            <p:cNvCxnSpPr/>
            <p:nvPr/>
          </p:nvCxnSpPr>
          <p:spPr>
            <a:xfrm flipV="1">
              <a:off x="533400" y="3657600"/>
              <a:ext cx="5334000" cy="1981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20444450">
              <a:off x="2149892" y="4544745"/>
              <a:ext cx="2706190" cy="584775"/>
            </a:xfrm>
            <a:prstGeom prst="rect">
              <a:avLst/>
            </a:prstGeom>
            <a:solidFill>
              <a:schemeClr val="accent3">
                <a:lumMod val="60000"/>
                <a:lumOff val="40000"/>
              </a:schemeClr>
            </a:solidFill>
          </p:spPr>
          <p:txBody>
            <a:bodyPr wrap="none" rtlCol="0">
              <a:spAutoFit/>
            </a:bodyPr>
            <a:lstStyle/>
            <a:p>
              <a:r>
                <a:rPr lang="bn-BD" sz="3200" dirty="0" smtClean="0">
                  <a:latin typeface="NikoshBAN" pitchFamily="2" charset="0"/>
                  <a:cs typeface="NikoshBAN" pitchFamily="2" charset="0"/>
                </a:rPr>
                <a:t>হেলানো তলের দৈর্ঘ্য</a:t>
              </a:r>
              <a:endParaRPr lang="en-US" sz="3200" dirty="0">
                <a:latin typeface="NikoshBAN" pitchFamily="2" charset="0"/>
                <a:cs typeface="NikoshBAN" pitchFamily="2" charset="0"/>
              </a:endParaRPr>
            </a:p>
          </p:txBody>
        </p:sp>
      </p:grpSp>
      <p:grpSp>
        <p:nvGrpSpPr>
          <p:cNvPr id="13" name="Group 12"/>
          <p:cNvGrpSpPr/>
          <p:nvPr/>
        </p:nvGrpSpPr>
        <p:grpSpPr>
          <a:xfrm>
            <a:off x="5943600" y="3657600"/>
            <a:ext cx="2876108" cy="1981200"/>
            <a:chOff x="5943600" y="3657600"/>
            <a:chExt cx="2876108" cy="1981200"/>
          </a:xfrm>
        </p:grpSpPr>
        <p:cxnSp>
          <p:nvCxnSpPr>
            <p:cNvPr id="14" name="Straight Arrow Connector 13"/>
            <p:cNvCxnSpPr/>
            <p:nvPr/>
          </p:nvCxnSpPr>
          <p:spPr>
            <a:xfrm flipV="1">
              <a:off x="5943600" y="3657600"/>
              <a:ext cx="0" cy="1981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43600" y="4368225"/>
              <a:ext cx="2876108" cy="584775"/>
            </a:xfrm>
            <a:prstGeom prst="rect">
              <a:avLst/>
            </a:prstGeom>
            <a:solidFill>
              <a:schemeClr val="accent6">
                <a:lumMod val="60000"/>
                <a:lumOff val="40000"/>
              </a:schemeClr>
            </a:solidFill>
          </p:spPr>
          <p:txBody>
            <a:bodyPr wrap="none" rtlCol="0">
              <a:spAutoFit/>
            </a:bodyPr>
            <a:lstStyle/>
            <a:p>
              <a:r>
                <a:rPr lang="bn-BD" sz="3200" dirty="0" smtClean="0">
                  <a:latin typeface="NikoshBAN" pitchFamily="2" charset="0"/>
                  <a:cs typeface="NikoshBAN" pitchFamily="2" charset="0"/>
                </a:rPr>
                <a:t>হেলানো তলের উচ্চতা</a:t>
              </a:r>
              <a:endParaRPr lang="en-US" sz="3200" dirty="0">
                <a:latin typeface="NikoshBAN" pitchFamily="2" charset="0"/>
                <a:cs typeface="NikoshBAN" pitchFamily="2" charset="0"/>
              </a:endParaRPr>
            </a:p>
          </p:txBody>
        </p:sp>
      </p:grpSp>
      <p:sp>
        <p:nvSpPr>
          <p:cNvPr id="16" name="TextBox 15"/>
          <p:cNvSpPr txBox="1"/>
          <p:nvPr/>
        </p:nvSpPr>
        <p:spPr>
          <a:xfrm>
            <a:off x="6019800" y="4191000"/>
            <a:ext cx="460382" cy="769441"/>
          </a:xfrm>
          <a:prstGeom prst="rect">
            <a:avLst/>
          </a:prstGeom>
          <a:solidFill>
            <a:schemeClr val="bg1">
              <a:lumMod val="95000"/>
            </a:schemeClr>
          </a:solidFill>
        </p:spPr>
        <p:txBody>
          <a:bodyPr wrap="none" rtlCol="0">
            <a:spAutoFit/>
          </a:bodyPr>
          <a:lstStyle/>
          <a:p>
            <a:r>
              <a:rPr lang="bn-BD" sz="4400" b="1" dirty="0" smtClean="0">
                <a:solidFill>
                  <a:srgbClr val="FF0000"/>
                </a:solidFill>
                <a:latin typeface="NikoshBAN" pitchFamily="2" charset="0"/>
                <a:cs typeface="NikoshBAN" pitchFamily="2" charset="0"/>
              </a:rPr>
              <a:t>?</a:t>
            </a:r>
            <a:endParaRPr lang="en-US" sz="4400" b="1" dirty="0">
              <a:solidFill>
                <a:srgbClr val="FF0000"/>
              </a:solidFill>
              <a:latin typeface="NikoshBAN" pitchFamily="2" charset="0"/>
              <a:cs typeface="NikoshBAN" pitchFamily="2" charset="0"/>
            </a:endParaRPr>
          </a:p>
        </p:txBody>
      </p:sp>
      <p:sp>
        <p:nvSpPr>
          <p:cNvPr id="17" name="TextBox 16"/>
          <p:cNvSpPr txBox="1"/>
          <p:nvPr/>
        </p:nvSpPr>
        <p:spPr>
          <a:xfrm>
            <a:off x="1600200" y="4495800"/>
            <a:ext cx="460382" cy="769441"/>
          </a:xfrm>
          <a:prstGeom prst="rect">
            <a:avLst/>
          </a:prstGeom>
          <a:solidFill>
            <a:schemeClr val="bg1">
              <a:lumMod val="95000"/>
            </a:schemeClr>
          </a:solidFill>
        </p:spPr>
        <p:txBody>
          <a:bodyPr wrap="none" rtlCol="0">
            <a:spAutoFit/>
          </a:bodyPr>
          <a:lstStyle/>
          <a:p>
            <a:r>
              <a:rPr lang="bn-BD" sz="4400" b="1" dirty="0" smtClean="0">
                <a:solidFill>
                  <a:srgbClr val="FF0000"/>
                </a:solidFill>
                <a:latin typeface="NikoshBAN" pitchFamily="2" charset="0"/>
                <a:cs typeface="NikoshBAN" pitchFamily="2" charset="0"/>
              </a:rPr>
              <a:t>?</a:t>
            </a:r>
            <a:endParaRPr lang="en-US" sz="4400" b="1" dirty="0">
              <a:solidFill>
                <a:srgbClr val="FF0000"/>
              </a:solidFill>
              <a:latin typeface="NikoshBAN" pitchFamily="2" charset="0"/>
              <a:cs typeface="NikoshBAN" pitchFamily="2" charset="0"/>
            </a:endParaRPr>
          </a:p>
        </p:txBody>
      </p:sp>
      <p:cxnSp>
        <p:nvCxnSpPr>
          <p:cNvPr id="19" name="Straight Arrow Connector 18"/>
          <p:cNvCxnSpPr/>
          <p:nvPr/>
        </p:nvCxnSpPr>
        <p:spPr>
          <a:xfrm flipV="1">
            <a:off x="533400" y="3657600"/>
            <a:ext cx="5334000" cy="1981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500"/>
                            </p:stCondLst>
                            <p:childTnLst>
                              <p:par>
                                <p:cTn id="15" presetID="53"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000"/>
                            </p:stCondLst>
                            <p:childTnLst>
                              <p:par>
                                <p:cTn id="21" presetID="35" presetClass="emph" presetSubtype="0" repeatCount="3000" fill="hold" grpId="1" nodeType="afterEffect">
                                  <p:stCondLst>
                                    <p:cond delay="0"/>
                                  </p:stCondLst>
                                  <p:childTnLst>
                                    <p:anim calcmode="discrete" valueType="str">
                                      <p:cBhvr>
                                        <p:cTn id="22"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par>
                          <p:cTn id="29" fill="hold">
                            <p:stCondLst>
                              <p:cond delay="0"/>
                            </p:stCondLst>
                            <p:childTnLst>
                              <p:par>
                                <p:cTn id="30" presetID="2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upRight)">
                                      <p:cBhvr>
                                        <p:cTn id="37" dur="1000"/>
                                        <p:tgtEl>
                                          <p:spTgt spid="19"/>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1500"/>
                            </p:stCondLst>
                            <p:childTnLst>
                              <p:par>
                                <p:cTn id="45" presetID="35" presetClass="emph" presetSubtype="0" repeatCount="3000" fill="hold" grpId="1" nodeType="afterEffect">
                                  <p:stCondLst>
                                    <p:cond delay="0"/>
                                  </p:stCondLst>
                                  <p:childTnLst>
                                    <p:anim calcmode="discrete" valueType="str">
                                      <p:cBhvr>
                                        <p:cTn id="46" dur="1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2"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par>
                          <p:cTn id="51" fill="hold">
                            <p:stCondLst>
                              <p:cond delay="0"/>
                            </p:stCondLst>
                            <p:childTnLst>
                              <p:par>
                                <p:cTn id="52" presetID="18" presetClass="entr" presetSubtype="3"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upRight)">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17" grpId="0" animBg="1"/>
      <p:bldP spid="17" grpId="1" animBg="1"/>
      <p:bldP spid="17"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071742" y="228600"/>
            <a:ext cx="4557658" cy="58477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bn-BD" sz="3200" dirty="0" smtClean="0">
                <a:latin typeface="NikoshBAN" pitchFamily="2" charset="0"/>
                <a:cs typeface="NikoshBAN" pitchFamily="2" charset="0"/>
              </a:rPr>
              <a:t>হেলানো তল কোন নিয়ম মেনে চলে</a:t>
            </a:r>
            <a:endParaRPr lang="en-US" sz="3200" dirty="0">
              <a:latin typeface="NikoshBAN" pitchFamily="2" charset="0"/>
              <a:cs typeface="NikoshBAN" pitchFamily="2" charset="0"/>
            </a:endParaRPr>
          </a:p>
        </p:txBody>
      </p:sp>
      <p:pic>
        <p:nvPicPr>
          <p:cNvPr id="19" name="Picture 18" descr="inclineplanecolored copy.png"/>
          <p:cNvPicPr>
            <a:picLocks noChangeAspect="1"/>
          </p:cNvPicPr>
          <p:nvPr/>
        </p:nvPicPr>
        <p:blipFill>
          <a:blip r:embed="rId3" cstate="print"/>
          <a:stretch>
            <a:fillRect/>
          </a:stretch>
        </p:blipFill>
        <p:spPr>
          <a:xfrm>
            <a:off x="152400" y="716934"/>
            <a:ext cx="5153612" cy="3550266"/>
          </a:xfrm>
          <a:prstGeom prst="rect">
            <a:avLst/>
          </a:prstGeom>
          <a:noFill/>
          <a:ln>
            <a:noFill/>
          </a:ln>
        </p:spPr>
      </p:pic>
      <p:sp>
        <p:nvSpPr>
          <p:cNvPr id="24" name="TextBox 23"/>
          <p:cNvSpPr txBox="1"/>
          <p:nvPr/>
        </p:nvSpPr>
        <p:spPr>
          <a:xfrm>
            <a:off x="2590800" y="1981200"/>
            <a:ext cx="1225015" cy="523220"/>
          </a:xfrm>
          <a:prstGeom prst="rect">
            <a:avLst/>
          </a:prstGeom>
          <a:solidFill>
            <a:schemeClr val="accent6">
              <a:lumMod val="60000"/>
              <a:lumOff val="40000"/>
            </a:schemeClr>
          </a:solidFill>
        </p:spPr>
        <p:txBody>
          <a:bodyPr wrap="none" rtlCol="0">
            <a:spAutoFit/>
          </a:bodyPr>
          <a:lstStyle/>
          <a:p>
            <a:r>
              <a:rPr lang="en-US" sz="2800" dirty="0" smtClean="0">
                <a:latin typeface="NikoshBAN" pitchFamily="2" charset="0"/>
                <a:cs typeface="NikoshBAN" pitchFamily="2" charset="0"/>
              </a:rPr>
              <a:t>50 </a:t>
            </a:r>
            <a:r>
              <a:rPr lang="bn-BD" sz="2800" dirty="0" smtClean="0">
                <a:latin typeface="NikoshBAN" pitchFamily="2" charset="0"/>
                <a:cs typeface="NikoshBAN" pitchFamily="2" charset="0"/>
              </a:rPr>
              <a:t>কেজি</a:t>
            </a:r>
            <a:endParaRPr lang="en-US" sz="2800" dirty="0">
              <a:latin typeface="NikoshBAN" pitchFamily="2" charset="0"/>
              <a:cs typeface="NikoshBAN" pitchFamily="2" charset="0"/>
            </a:endParaRPr>
          </a:p>
        </p:txBody>
      </p:sp>
      <p:grpSp>
        <p:nvGrpSpPr>
          <p:cNvPr id="23" name="Group 22"/>
          <p:cNvGrpSpPr/>
          <p:nvPr/>
        </p:nvGrpSpPr>
        <p:grpSpPr>
          <a:xfrm>
            <a:off x="4419600" y="1981200"/>
            <a:ext cx="1082348" cy="2133600"/>
            <a:chOff x="4572000" y="2514600"/>
            <a:chExt cx="1082348" cy="2133600"/>
          </a:xfrm>
        </p:grpSpPr>
        <p:cxnSp>
          <p:nvCxnSpPr>
            <p:cNvPr id="21" name="Straight Arrow Connector 20"/>
            <p:cNvCxnSpPr/>
            <p:nvPr/>
          </p:nvCxnSpPr>
          <p:spPr>
            <a:xfrm flipV="1">
              <a:off x="5257800" y="2514600"/>
              <a:ext cx="0" cy="213360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72000" y="3352800"/>
              <a:ext cx="1082348" cy="523220"/>
            </a:xfrm>
            <a:prstGeom prst="rect">
              <a:avLst/>
            </a:prstGeom>
            <a:solidFill>
              <a:schemeClr val="tx2">
                <a:lumMod val="60000"/>
                <a:lumOff val="40000"/>
              </a:schemeClr>
            </a:solidFill>
          </p:spPr>
          <p:txBody>
            <a:bodyPr wrap="none" rtlCol="0">
              <a:spAutoFit/>
            </a:bodyPr>
            <a:lstStyle/>
            <a:p>
              <a:r>
                <a:rPr lang="bn-BD" sz="2800" dirty="0" smtClean="0">
                  <a:latin typeface="NikoshBAN" pitchFamily="2" charset="0"/>
                  <a:cs typeface="NikoshBAN" pitchFamily="2" charset="0"/>
                </a:rPr>
                <a:t>৪</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মিটার</a:t>
              </a:r>
              <a:endParaRPr lang="en-US" sz="2800" dirty="0">
                <a:latin typeface="NikoshBAN" pitchFamily="2" charset="0"/>
                <a:cs typeface="NikoshBAN" pitchFamily="2" charset="0"/>
              </a:endParaRPr>
            </a:p>
          </p:txBody>
        </p:sp>
      </p:grpSp>
      <p:grpSp>
        <p:nvGrpSpPr>
          <p:cNvPr id="30" name="Group 29"/>
          <p:cNvGrpSpPr/>
          <p:nvPr/>
        </p:nvGrpSpPr>
        <p:grpSpPr>
          <a:xfrm>
            <a:off x="762000" y="2104698"/>
            <a:ext cx="4191000" cy="2133600"/>
            <a:chOff x="762000" y="2409498"/>
            <a:chExt cx="4191000" cy="2133600"/>
          </a:xfrm>
        </p:grpSpPr>
        <p:cxnSp>
          <p:nvCxnSpPr>
            <p:cNvPr id="28" name="Straight Arrow Connector 27"/>
            <p:cNvCxnSpPr/>
            <p:nvPr/>
          </p:nvCxnSpPr>
          <p:spPr>
            <a:xfrm flipV="1">
              <a:off x="762000" y="2409498"/>
              <a:ext cx="4191000" cy="213360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9980000">
              <a:off x="2339829" y="3610089"/>
              <a:ext cx="1116011"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800" dirty="0" smtClean="0">
                  <a:latin typeface="NikoshBAN" pitchFamily="2" charset="0"/>
                  <a:cs typeface="NikoshBAN" pitchFamily="2" charset="0"/>
                </a:rPr>
                <a:t>৮</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মিটার</a:t>
              </a:r>
              <a:endParaRPr lang="en-US" sz="2800" dirty="0">
                <a:latin typeface="NikoshBAN" pitchFamily="2" charset="0"/>
                <a:cs typeface="NikoshBAN" pitchFamily="2" charset="0"/>
              </a:endParaRPr>
            </a:p>
          </p:txBody>
        </p:sp>
      </p:grpSp>
      <p:graphicFrame>
        <p:nvGraphicFramePr>
          <p:cNvPr id="32" name="Table 31"/>
          <p:cNvGraphicFramePr>
            <a:graphicFrameLocks noGrp="1"/>
          </p:cNvGraphicFramePr>
          <p:nvPr/>
        </p:nvGraphicFramePr>
        <p:xfrm>
          <a:off x="304800" y="4495800"/>
          <a:ext cx="4038600" cy="1524000"/>
        </p:xfrm>
        <a:graphic>
          <a:graphicData uri="http://schemas.openxmlformats.org/drawingml/2006/table">
            <a:tbl>
              <a:tblPr firstRow="1" bandRow="1">
                <a:tableStyleId>{073A0DAA-6AF3-43AB-8588-CEC1D06C72B9}</a:tableStyleId>
              </a:tblPr>
              <a:tblGrid>
                <a:gridCol w="990600"/>
                <a:gridCol w="1828800"/>
                <a:gridCol w="1219200"/>
              </a:tblGrid>
              <a:tr h="370840">
                <a:tc>
                  <a:txBody>
                    <a:bodyPr/>
                    <a:lstStyle/>
                    <a:p>
                      <a:r>
                        <a:rPr lang="bn-BD" sz="2800" b="0" dirty="0" smtClean="0">
                          <a:latin typeface="NikoshBAN" pitchFamily="2" charset="0"/>
                          <a:cs typeface="NikoshBAN" pitchFamily="2" charset="0"/>
                        </a:rPr>
                        <a:t>  ভার</a:t>
                      </a:r>
                      <a:endParaRPr lang="en-US" sz="2800" b="0" dirty="0">
                        <a:latin typeface="NikoshBAN" pitchFamily="2" charset="0"/>
                        <a:cs typeface="NikoshBAN" pitchFamily="2" charset="0"/>
                      </a:endParaRPr>
                    </a:p>
                  </a:txBody>
                  <a:tcPr/>
                </a:tc>
                <a:tc>
                  <a:txBody>
                    <a:bodyPr/>
                    <a:lstStyle/>
                    <a:p>
                      <a:r>
                        <a:rPr lang="bn-BD" sz="3200" b="0" dirty="0" smtClean="0">
                          <a:latin typeface="NikoshBAN" pitchFamily="2" charset="0"/>
                          <a:cs typeface="NikoshBAN" pitchFamily="2" charset="0"/>
                        </a:rPr>
                        <a:t>  </a:t>
                      </a:r>
                      <a:r>
                        <a:rPr lang="bn-BD" sz="2800" b="0" dirty="0" smtClean="0">
                          <a:latin typeface="NikoshBAN" pitchFamily="2" charset="0"/>
                          <a:cs typeface="NikoshBAN" pitchFamily="2" charset="0"/>
                        </a:rPr>
                        <a:t>হেলানো</a:t>
                      </a:r>
                      <a:r>
                        <a:rPr lang="bn-BD" sz="2800" b="0" baseline="0" dirty="0" smtClean="0">
                          <a:latin typeface="NikoshBAN" pitchFamily="2" charset="0"/>
                          <a:cs typeface="NikoshBAN" pitchFamily="2" charset="0"/>
                        </a:rPr>
                        <a:t>  তলের </a:t>
                      </a:r>
                      <a:r>
                        <a:rPr lang="bn-BD" sz="2800" b="0" dirty="0" smtClean="0">
                          <a:latin typeface="NikoshBAN" pitchFamily="2" charset="0"/>
                          <a:cs typeface="NikoshBAN" pitchFamily="2" charset="0"/>
                        </a:rPr>
                        <a:t>উচ্চতা</a:t>
                      </a:r>
                      <a:endParaRPr lang="en-US" sz="3200" b="0" dirty="0">
                        <a:latin typeface="NikoshBAN" pitchFamily="2" charset="0"/>
                        <a:cs typeface="NikoshBAN" pitchFamily="2" charset="0"/>
                      </a:endParaRPr>
                    </a:p>
                  </a:txBody>
                  <a:tcPr/>
                </a:tc>
                <a:tc>
                  <a:txBody>
                    <a:bodyPr/>
                    <a:lstStyle/>
                    <a:p>
                      <a:r>
                        <a:rPr lang="bn-BD" sz="3200" b="0" dirty="0" smtClean="0">
                          <a:latin typeface="NikoshBAN" pitchFamily="2" charset="0"/>
                          <a:cs typeface="NikoshBAN" pitchFamily="2" charset="0"/>
                        </a:rPr>
                        <a:t>গুণফল</a:t>
                      </a:r>
                      <a:endParaRPr lang="en-US" sz="3200" b="0" dirty="0">
                        <a:latin typeface="NikoshBAN" pitchFamily="2" charset="0"/>
                        <a:cs typeface="NikoshBAN" pitchFamily="2" charset="0"/>
                      </a:endParaRPr>
                    </a:p>
                  </a:txBody>
                  <a:tcPr/>
                </a:tc>
              </a:tr>
              <a:tr h="370840">
                <a:tc>
                  <a:txBody>
                    <a:bodyPr/>
                    <a:lstStyle/>
                    <a:p>
                      <a:r>
                        <a:rPr lang="bn-BD" sz="2800" b="0" dirty="0" smtClean="0">
                          <a:latin typeface="NikoshBAN" pitchFamily="2" charset="0"/>
                          <a:cs typeface="NikoshBAN" pitchFamily="2" charset="0"/>
                        </a:rPr>
                        <a:t>   ৫০</a:t>
                      </a:r>
                      <a:endParaRPr lang="en-US" sz="2800" b="0" dirty="0">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b="0" dirty="0" smtClean="0">
                          <a:latin typeface="NikoshBAN" pitchFamily="2" charset="0"/>
                          <a:cs typeface="NikoshBAN" pitchFamily="2" charset="0"/>
                        </a:rPr>
                        <a:t>       ৪</a:t>
                      </a:r>
                      <a:endParaRPr lang="en-US" sz="2800" b="0" dirty="0" smtClean="0">
                        <a:latin typeface="NikoshBAN" pitchFamily="2" charset="0"/>
                        <a:cs typeface="NikoshBAN" pitchFamily="2" charset="0"/>
                      </a:endParaRPr>
                    </a:p>
                  </a:txBody>
                  <a:tcPr/>
                </a:tc>
                <a:tc>
                  <a:txBody>
                    <a:bodyPr/>
                    <a:lstStyle/>
                    <a:p>
                      <a:r>
                        <a:rPr lang="bn-BD" sz="1800" b="0" dirty="0" smtClean="0">
                          <a:latin typeface="NikoshBAN" pitchFamily="2" charset="0"/>
                          <a:cs typeface="NikoshBAN" pitchFamily="2" charset="0"/>
                        </a:rPr>
                        <a:t>   </a:t>
                      </a:r>
                      <a:r>
                        <a:rPr lang="bn-BD" sz="2800" b="0" dirty="0" smtClean="0">
                          <a:latin typeface="NikoshBAN" pitchFamily="2" charset="0"/>
                          <a:cs typeface="NikoshBAN" pitchFamily="2" charset="0"/>
                        </a:rPr>
                        <a:t>২০০</a:t>
                      </a:r>
                      <a:endParaRPr lang="en-US" b="0" dirty="0">
                        <a:latin typeface="NikoshBAN" pitchFamily="2" charset="0"/>
                        <a:cs typeface="NikoshBAN" pitchFamily="2" charset="0"/>
                      </a:endParaRPr>
                    </a:p>
                  </a:txBody>
                  <a:tcPr/>
                </a:tc>
              </a:tr>
            </a:tbl>
          </a:graphicData>
        </a:graphic>
      </p:graphicFrame>
      <p:graphicFrame>
        <p:nvGraphicFramePr>
          <p:cNvPr id="33" name="Table 32"/>
          <p:cNvGraphicFramePr>
            <a:graphicFrameLocks noGrp="1"/>
          </p:cNvGraphicFramePr>
          <p:nvPr/>
        </p:nvGraphicFramePr>
        <p:xfrm>
          <a:off x="5181600" y="4495800"/>
          <a:ext cx="3705891" cy="1463040"/>
        </p:xfrm>
        <a:graphic>
          <a:graphicData uri="http://schemas.openxmlformats.org/drawingml/2006/table">
            <a:tbl>
              <a:tblPr firstRow="1" bandRow="1">
                <a:tableStyleId>{073A0DAA-6AF3-43AB-8588-CEC1D06C72B9}</a:tableStyleId>
              </a:tblPr>
              <a:tblGrid>
                <a:gridCol w="862330"/>
                <a:gridCol w="1700561"/>
                <a:gridCol w="1143000"/>
              </a:tblGrid>
              <a:tr h="370840">
                <a:tc>
                  <a:txBody>
                    <a:bodyPr/>
                    <a:lstStyle/>
                    <a:p>
                      <a:r>
                        <a:rPr lang="bn-BD" sz="2800" b="0" dirty="0" smtClean="0">
                          <a:latin typeface="NikoshBAN" pitchFamily="2" charset="0"/>
                          <a:cs typeface="NikoshBAN" pitchFamily="2" charset="0"/>
                        </a:rPr>
                        <a:t> বল</a:t>
                      </a:r>
                      <a:endParaRPr lang="en-US" sz="2800" b="0" dirty="0">
                        <a:latin typeface="NikoshBAN" pitchFamily="2" charset="0"/>
                        <a:cs typeface="NikoshBAN" pitchFamily="2" charset="0"/>
                      </a:endParaRPr>
                    </a:p>
                  </a:txBody>
                  <a:tcPr/>
                </a:tc>
                <a:tc>
                  <a:txBody>
                    <a:bodyPr/>
                    <a:lstStyle/>
                    <a:p>
                      <a:r>
                        <a:rPr lang="bn-BD" sz="2800" b="0" dirty="0" smtClean="0">
                          <a:latin typeface="NikoshBAN" pitchFamily="2" charset="0"/>
                          <a:cs typeface="NikoshBAN" pitchFamily="2" charset="0"/>
                        </a:rPr>
                        <a:t> হেলানো</a:t>
                      </a:r>
                      <a:r>
                        <a:rPr lang="bn-BD" sz="2800" b="0" baseline="0" dirty="0" smtClean="0">
                          <a:latin typeface="NikoshBAN" pitchFamily="2" charset="0"/>
                          <a:cs typeface="NikoshBAN" pitchFamily="2" charset="0"/>
                        </a:rPr>
                        <a:t>  তলের </a:t>
                      </a:r>
                      <a:r>
                        <a:rPr lang="bn-BD" sz="2800" b="0" dirty="0" smtClean="0">
                          <a:latin typeface="NikoshBAN" pitchFamily="2" charset="0"/>
                          <a:cs typeface="NikoshBAN" pitchFamily="2" charset="0"/>
                        </a:rPr>
                        <a:t>দৈর্ঘ্য</a:t>
                      </a:r>
                      <a:endParaRPr lang="en-US" sz="2800" b="0" dirty="0">
                        <a:latin typeface="NikoshBAN" pitchFamily="2" charset="0"/>
                        <a:cs typeface="NikoshBAN" pitchFamily="2" charset="0"/>
                      </a:endParaRPr>
                    </a:p>
                  </a:txBody>
                  <a:tcPr/>
                </a:tc>
                <a:tc>
                  <a:txBody>
                    <a:bodyPr/>
                    <a:lstStyle/>
                    <a:p>
                      <a:r>
                        <a:rPr lang="bn-BD" sz="3200" b="0" dirty="0" smtClean="0">
                          <a:latin typeface="NikoshBAN" pitchFamily="2" charset="0"/>
                          <a:cs typeface="NikoshBAN" pitchFamily="2" charset="0"/>
                        </a:rPr>
                        <a:t>গুণফল</a:t>
                      </a:r>
                      <a:endParaRPr lang="en-US" sz="3200" b="0" dirty="0">
                        <a:latin typeface="NikoshBAN" pitchFamily="2" charset="0"/>
                        <a:cs typeface="NikoshBAN" pitchFamily="2" charset="0"/>
                      </a:endParaRPr>
                    </a:p>
                  </a:txBody>
                  <a:tcPr/>
                </a:tc>
              </a:tr>
              <a:tr h="370840">
                <a:tc>
                  <a:txBody>
                    <a:bodyPr/>
                    <a:lstStyle/>
                    <a:p>
                      <a:r>
                        <a:rPr lang="bn-BD" sz="2800" b="0" dirty="0" smtClean="0">
                          <a:latin typeface="NikoshBAN" pitchFamily="2" charset="0"/>
                          <a:cs typeface="NikoshBAN" pitchFamily="2" charset="0"/>
                        </a:rPr>
                        <a:t>   </a:t>
                      </a:r>
                      <a:endParaRPr lang="en-US" sz="2800" b="0" dirty="0">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b="0" dirty="0" smtClean="0">
                          <a:latin typeface="NikoshBAN" pitchFamily="2" charset="0"/>
                          <a:cs typeface="NikoshBAN" pitchFamily="2" charset="0"/>
                        </a:rPr>
                        <a:t>      ৮</a:t>
                      </a:r>
                      <a:endParaRPr lang="en-US" sz="2800" b="0" dirty="0" smtClean="0">
                        <a:latin typeface="NikoshBAN" pitchFamily="2" charset="0"/>
                        <a:cs typeface="NikoshBAN" pitchFamily="2" charset="0"/>
                      </a:endParaRPr>
                    </a:p>
                  </a:txBody>
                  <a:tcPr/>
                </a:tc>
                <a:tc>
                  <a:txBody>
                    <a:bodyPr/>
                    <a:lstStyle/>
                    <a:p>
                      <a:r>
                        <a:rPr lang="bn-BD" sz="1800" b="0" dirty="0" smtClean="0">
                          <a:latin typeface="NikoshBAN" pitchFamily="2" charset="0"/>
                          <a:cs typeface="NikoshBAN" pitchFamily="2" charset="0"/>
                        </a:rPr>
                        <a:t>  </a:t>
                      </a:r>
                      <a:r>
                        <a:rPr lang="bn-BD" sz="2800" b="0" dirty="0" smtClean="0">
                          <a:latin typeface="NikoshBAN" pitchFamily="2" charset="0"/>
                          <a:cs typeface="NikoshBAN" pitchFamily="2" charset="0"/>
                        </a:rPr>
                        <a:t>২০০</a:t>
                      </a:r>
                      <a:endParaRPr lang="en-US" b="0" dirty="0">
                        <a:latin typeface="NikoshBAN" pitchFamily="2" charset="0"/>
                        <a:cs typeface="NikoshBAN" pitchFamily="2" charset="0"/>
                      </a:endParaRPr>
                    </a:p>
                  </a:txBody>
                  <a:tcPr/>
                </a:tc>
              </a:tr>
            </a:tbl>
          </a:graphicData>
        </a:graphic>
      </p:graphicFrame>
      <p:sp>
        <p:nvSpPr>
          <p:cNvPr id="34" name="TextBox 33"/>
          <p:cNvSpPr txBox="1"/>
          <p:nvPr/>
        </p:nvSpPr>
        <p:spPr>
          <a:xfrm>
            <a:off x="5410200" y="5349766"/>
            <a:ext cx="434734" cy="707886"/>
          </a:xfrm>
          <a:prstGeom prst="rect">
            <a:avLst/>
          </a:prstGeom>
          <a:noFill/>
        </p:spPr>
        <p:txBody>
          <a:bodyPr wrap="none" rtlCol="0">
            <a:spAutoFit/>
          </a:bodyPr>
          <a:lstStyle/>
          <a:p>
            <a:r>
              <a:rPr lang="bn-BD" sz="4000" dirty="0" smtClean="0">
                <a:solidFill>
                  <a:srgbClr val="FF0000"/>
                </a:solidFill>
                <a:latin typeface="NikoshBAN" pitchFamily="2" charset="0"/>
                <a:cs typeface="NikoshBAN" pitchFamily="2" charset="0"/>
              </a:rPr>
              <a:t>?</a:t>
            </a:r>
            <a:endParaRPr lang="en-US" sz="4000" dirty="0">
              <a:solidFill>
                <a:srgbClr val="FF0000"/>
              </a:solidFill>
              <a:latin typeface="NikoshBAN" pitchFamily="2" charset="0"/>
              <a:cs typeface="NikoshBAN" pitchFamily="2" charset="0"/>
            </a:endParaRPr>
          </a:p>
        </p:txBody>
      </p:sp>
      <p:sp>
        <p:nvSpPr>
          <p:cNvPr id="35" name="TextBox 34"/>
          <p:cNvSpPr txBox="1"/>
          <p:nvPr/>
        </p:nvSpPr>
        <p:spPr>
          <a:xfrm>
            <a:off x="4495800" y="4944070"/>
            <a:ext cx="564578" cy="923330"/>
          </a:xfrm>
          <a:prstGeom prst="rect">
            <a:avLst/>
          </a:prstGeom>
          <a:noFill/>
        </p:spPr>
        <p:txBody>
          <a:bodyPr wrap="none" rtlCol="0">
            <a:spAutoFit/>
          </a:bodyPr>
          <a:lstStyle/>
          <a:p>
            <a:r>
              <a:rPr lang="en-US" sz="5400" b="1" dirty="0" smtClean="0">
                <a:sym typeface="Symbol"/>
              </a:rPr>
              <a:t></a:t>
            </a:r>
            <a:endParaRPr lang="en-US" sz="5400" b="1" dirty="0"/>
          </a:p>
        </p:txBody>
      </p:sp>
      <p:sp>
        <p:nvSpPr>
          <p:cNvPr id="36" name="TextBox 35"/>
          <p:cNvSpPr txBox="1"/>
          <p:nvPr/>
        </p:nvSpPr>
        <p:spPr>
          <a:xfrm>
            <a:off x="5430318" y="5410200"/>
            <a:ext cx="513282" cy="523220"/>
          </a:xfrm>
          <a:prstGeom prst="rect">
            <a:avLst/>
          </a:prstGeom>
          <a:noFill/>
        </p:spPr>
        <p:txBody>
          <a:bodyPr wrap="none" rtlCol="0">
            <a:spAutoFit/>
          </a:bodyPr>
          <a:lstStyle/>
          <a:p>
            <a:r>
              <a:rPr lang="bn-BD" sz="2800" dirty="0" smtClean="0">
                <a:solidFill>
                  <a:srgbClr val="FF0000"/>
                </a:solidFill>
                <a:latin typeface="NikoshBAN" pitchFamily="2" charset="0"/>
                <a:cs typeface="NikoshBAN" pitchFamily="2" charset="0"/>
              </a:rPr>
              <a:t>২৫</a:t>
            </a:r>
            <a:endParaRPr lang="en-US" sz="2800" dirty="0">
              <a:solidFill>
                <a:srgbClr val="FF0000"/>
              </a:solidFill>
              <a:latin typeface="NikoshBAN" pitchFamily="2" charset="0"/>
              <a:cs typeface="NikoshBAN" pitchFamily="2" charset="0"/>
            </a:endParaRPr>
          </a:p>
        </p:txBody>
      </p:sp>
      <p:grpSp>
        <p:nvGrpSpPr>
          <p:cNvPr id="58" name="Group 57"/>
          <p:cNvGrpSpPr/>
          <p:nvPr/>
        </p:nvGrpSpPr>
        <p:grpSpPr>
          <a:xfrm>
            <a:off x="1295400" y="4648200"/>
            <a:ext cx="6414294" cy="1093350"/>
            <a:chOff x="5247371" y="1066800"/>
            <a:chExt cx="6414294" cy="1093350"/>
          </a:xfrm>
        </p:grpSpPr>
        <p:sp>
          <p:nvSpPr>
            <p:cNvPr id="41" name="TextBox 40"/>
            <p:cNvSpPr txBox="1"/>
            <p:nvPr/>
          </p:nvSpPr>
          <p:spPr>
            <a:xfrm>
              <a:off x="8350822" y="1197114"/>
              <a:ext cx="466794" cy="707886"/>
            </a:xfrm>
            <a:prstGeom prst="rect">
              <a:avLst/>
            </a:prstGeom>
            <a:noFill/>
          </p:spPr>
          <p:txBody>
            <a:bodyPr wrap="none" rtlCol="0">
              <a:spAutoFit/>
            </a:bodyPr>
            <a:lstStyle/>
            <a:p>
              <a:r>
                <a:rPr lang="en-US" sz="4000" b="1" dirty="0" smtClean="0">
                  <a:sym typeface="Symbol"/>
                </a:rPr>
                <a:t></a:t>
              </a:r>
              <a:endParaRPr lang="en-US" sz="4000" b="1" dirty="0"/>
            </a:p>
          </p:txBody>
        </p:sp>
        <p:grpSp>
          <p:nvGrpSpPr>
            <p:cNvPr id="50" name="Group 49"/>
            <p:cNvGrpSpPr/>
            <p:nvPr/>
          </p:nvGrpSpPr>
          <p:grpSpPr>
            <a:xfrm>
              <a:off x="8915400" y="1066800"/>
              <a:ext cx="2746265" cy="1093350"/>
              <a:chOff x="6169135" y="2615625"/>
              <a:chExt cx="2746265" cy="1093350"/>
            </a:xfrm>
          </p:grpSpPr>
          <p:sp>
            <p:nvSpPr>
              <p:cNvPr id="37" name="TextBox 36"/>
              <p:cNvSpPr txBox="1"/>
              <p:nvPr/>
            </p:nvSpPr>
            <p:spPr>
              <a:xfrm>
                <a:off x="6169135" y="2615625"/>
                <a:ext cx="2595582" cy="584775"/>
              </a:xfrm>
              <a:prstGeom prst="rect">
                <a:avLst/>
              </a:prstGeom>
              <a:noFill/>
            </p:spPr>
            <p:txBody>
              <a:bodyPr wrap="none" rtlCol="0">
                <a:spAutoFit/>
              </a:bodyPr>
              <a:lstStyle/>
              <a:p>
                <a:r>
                  <a:rPr lang="bn-BD" sz="3200" spc="-150" dirty="0" smtClean="0">
                    <a:latin typeface="NikoshBAN" pitchFamily="2" charset="0"/>
                    <a:cs typeface="NikoshBAN" pitchFamily="2" charset="0"/>
                  </a:rPr>
                  <a:t>হেলানো  তলের দৈর্ঘ্য</a:t>
                </a:r>
                <a:endParaRPr lang="en-US" sz="3200" spc="-150" dirty="0" smtClean="0">
                  <a:latin typeface="NikoshBAN" pitchFamily="2" charset="0"/>
                  <a:cs typeface="NikoshBAN" pitchFamily="2" charset="0"/>
                </a:endParaRPr>
              </a:p>
            </p:txBody>
          </p:sp>
          <p:sp>
            <p:nvSpPr>
              <p:cNvPr id="40" name="TextBox 39"/>
              <p:cNvSpPr txBox="1"/>
              <p:nvPr/>
            </p:nvSpPr>
            <p:spPr>
              <a:xfrm>
                <a:off x="6169135" y="3124200"/>
                <a:ext cx="2746265" cy="584775"/>
              </a:xfrm>
              <a:prstGeom prst="rect">
                <a:avLst/>
              </a:prstGeom>
              <a:noFill/>
            </p:spPr>
            <p:txBody>
              <a:bodyPr wrap="none" rtlCol="0">
                <a:spAutoFit/>
              </a:bodyPr>
              <a:lstStyle/>
              <a:p>
                <a:r>
                  <a:rPr lang="bn-BD" sz="3200" spc="-150" dirty="0" smtClean="0">
                    <a:latin typeface="NikoshBAN" pitchFamily="2" charset="0"/>
                    <a:cs typeface="NikoshBAN" pitchFamily="2" charset="0"/>
                  </a:rPr>
                  <a:t>হেলানো  তলের উচ্চতা</a:t>
                </a:r>
                <a:endParaRPr lang="en-US" sz="3600" spc="-150" dirty="0" smtClean="0">
                  <a:latin typeface="NikoshBAN" pitchFamily="2" charset="0"/>
                  <a:cs typeface="NikoshBAN" pitchFamily="2" charset="0"/>
                </a:endParaRPr>
              </a:p>
            </p:txBody>
          </p:sp>
          <p:cxnSp>
            <p:nvCxnSpPr>
              <p:cNvPr id="45" name="Straight Connector 44"/>
              <p:cNvCxnSpPr/>
              <p:nvPr/>
            </p:nvCxnSpPr>
            <p:spPr>
              <a:xfrm>
                <a:off x="6172200" y="3124200"/>
                <a:ext cx="2667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7467600" y="1143000"/>
              <a:ext cx="838200" cy="927536"/>
              <a:chOff x="6172200" y="838200"/>
              <a:chExt cx="838200" cy="927536"/>
            </a:xfrm>
          </p:grpSpPr>
          <p:sp>
            <p:nvSpPr>
              <p:cNvPr id="38" name="TextBox 37"/>
              <p:cNvSpPr txBox="1"/>
              <p:nvPr/>
            </p:nvSpPr>
            <p:spPr>
              <a:xfrm>
                <a:off x="6248400" y="1180961"/>
                <a:ext cx="580608" cy="584775"/>
              </a:xfrm>
              <a:prstGeom prst="rect">
                <a:avLst/>
              </a:prstGeom>
              <a:noFill/>
            </p:spPr>
            <p:txBody>
              <a:bodyPr wrap="none" rtlCol="0">
                <a:spAutoFit/>
              </a:bodyPr>
              <a:lstStyle/>
              <a:p>
                <a:r>
                  <a:rPr lang="bn-BD" sz="3200" dirty="0" smtClean="0">
                    <a:latin typeface="NikoshBAN" pitchFamily="2" charset="0"/>
                    <a:cs typeface="NikoshBAN" pitchFamily="2" charset="0"/>
                  </a:rPr>
                  <a:t>বল</a:t>
                </a:r>
                <a:endParaRPr lang="en-US" sz="3200" dirty="0"/>
              </a:p>
            </p:txBody>
          </p:sp>
          <p:sp>
            <p:nvSpPr>
              <p:cNvPr id="39" name="TextBox 38"/>
              <p:cNvSpPr txBox="1"/>
              <p:nvPr/>
            </p:nvSpPr>
            <p:spPr>
              <a:xfrm>
                <a:off x="6248400" y="838200"/>
                <a:ext cx="676788" cy="584775"/>
              </a:xfrm>
              <a:prstGeom prst="rect">
                <a:avLst/>
              </a:prstGeom>
              <a:noFill/>
            </p:spPr>
            <p:txBody>
              <a:bodyPr wrap="none" rtlCol="0">
                <a:spAutoFit/>
              </a:bodyPr>
              <a:lstStyle/>
              <a:p>
                <a:r>
                  <a:rPr lang="bn-BD" sz="3200" dirty="0" smtClean="0">
                    <a:latin typeface="NikoshBAN" pitchFamily="2" charset="0"/>
                    <a:cs typeface="NikoshBAN" pitchFamily="2" charset="0"/>
                  </a:rPr>
                  <a:t>ভার</a:t>
                </a:r>
                <a:endParaRPr lang="en-US" sz="3200" dirty="0"/>
              </a:p>
            </p:txBody>
          </p:sp>
          <p:cxnSp>
            <p:nvCxnSpPr>
              <p:cNvPr id="49" name="Straight Connector 48"/>
              <p:cNvCxnSpPr/>
              <p:nvPr/>
            </p:nvCxnSpPr>
            <p:spPr>
              <a:xfrm>
                <a:off x="6172200" y="12954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7010400" y="1197114"/>
              <a:ext cx="466794" cy="707886"/>
            </a:xfrm>
            <a:prstGeom prst="rect">
              <a:avLst/>
            </a:prstGeom>
            <a:noFill/>
          </p:spPr>
          <p:txBody>
            <a:bodyPr wrap="none" rtlCol="0">
              <a:spAutoFit/>
            </a:bodyPr>
            <a:lstStyle/>
            <a:p>
              <a:r>
                <a:rPr lang="en-US" sz="4000" b="1" dirty="0" smtClean="0">
                  <a:sym typeface="Symbol"/>
                </a:rPr>
                <a:t></a:t>
              </a:r>
              <a:endParaRPr lang="en-US" sz="4000" b="1" dirty="0"/>
            </a:p>
          </p:txBody>
        </p:sp>
        <p:sp>
          <p:nvSpPr>
            <p:cNvPr id="57" name="TextBox 56"/>
            <p:cNvSpPr txBox="1"/>
            <p:nvPr/>
          </p:nvSpPr>
          <p:spPr>
            <a:xfrm>
              <a:off x="5247371" y="1311166"/>
              <a:ext cx="1854995" cy="584775"/>
            </a:xfrm>
            <a:prstGeom prst="rect">
              <a:avLst/>
            </a:prstGeom>
            <a:noFill/>
          </p:spPr>
          <p:txBody>
            <a:bodyPr wrap="none" rtlCol="0">
              <a:spAutoFit/>
            </a:bodyPr>
            <a:lstStyle/>
            <a:p>
              <a:r>
                <a:rPr lang="bn-BD" sz="3200" dirty="0" smtClean="0">
                  <a:latin typeface="NikoshBAN" pitchFamily="2" charset="0"/>
                  <a:cs typeface="NikoshBAN" pitchFamily="2" charset="0"/>
                </a:rPr>
                <a:t>যান্ত্রিক সুবিধা</a:t>
              </a:r>
              <a:endParaRPr lang="en-US" sz="32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trips(upRight)">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strips(downRight)">
                                      <p:cBhvr>
                                        <p:cTn id="24" dur="10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strips(downRight)">
                                      <p:cBhvr>
                                        <p:cTn id="36" dur="10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childTnLst>
                          </p:cTn>
                        </p:par>
                        <p:par>
                          <p:cTn id="44" fill="hold">
                            <p:stCondLst>
                              <p:cond delay="500"/>
                            </p:stCondLst>
                            <p:childTnLst>
                              <p:par>
                                <p:cTn id="45" presetID="35" presetClass="emph" presetSubtype="0" repeatCount="indefinite" fill="hold" grpId="1" nodeType="afterEffect">
                                  <p:stCondLst>
                                    <p:cond delay="0"/>
                                  </p:stCondLst>
                                  <p:endCondLst>
                                    <p:cond evt="onNext" delay="0">
                                      <p:tgtEl>
                                        <p:sldTgt/>
                                      </p:tgtEl>
                                    </p:cond>
                                  </p:endCondLst>
                                  <p:childTnLst>
                                    <p:anim calcmode="discrete" valueType="str">
                                      <p:cBhvr>
                                        <p:cTn id="46" dur="1000" fill="hold"/>
                                        <p:tgtEl>
                                          <p:spTgt spid="34"/>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xit" presetSubtype="0" fill="hold" nodeType="clickEffect">
                                  <p:stCondLst>
                                    <p:cond delay="0"/>
                                  </p:stCondLst>
                                  <p:childTnLst>
                                    <p:anim calcmode="lin" valueType="num">
                                      <p:cBhvr>
                                        <p:cTn id="57" dur="500"/>
                                        <p:tgtEl>
                                          <p:spTgt spid="32"/>
                                        </p:tgtEl>
                                        <p:attrNameLst>
                                          <p:attrName>ppt_w</p:attrName>
                                        </p:attrNameLst>
                                      </p:cBhvr>
                                      <p:tavLst>
                                        <p:tav tm="0">
                                          <p:val>
                                            <p:strVal val="ppt_w"/>
                                          </p:val>
                                        </p:tav>
                                        <p:tav tm="100000">
                                          <p:val>
                                            <p:fltVal val="0"/>
                                          </p:val>
                                        </p:tav>
                                      </p:tavLst>
                                    </p:anim>
                                    <p:anim calcmode="lin" valueType="num">
                                      <p:cBhvr>
                                        <p:cTn id="58" dur="500"/>
                                        <p:tgtEl>
                                          <p:spTgt spid="32"/>
                                        </p:tgtEl>
                                        <p:attrNameLst>
                                          <p:attrName>ppt_h</p:attrName>
                                        </p:attrNameLst>
                                      </p:cBhvr>
                                      <p:tavLst>
                                        <p:tav tm="0">
                                          <p:val>
                                            <p:strVal val="ppt_h"/>
                                          </p:val>
                                        </p:tav>
                                        <p:tav tm="100000">
                                          <p:val>
                                            <p:fltVal val="0"/>
                                          </p:val>
                                        </p:tav>
                                      </p:tavLst>
                                    </p:anim>
                                    <p:animEffect transition="out" filter="fade">
                                      <p:cBhvr>
                                        <p:cTn id="59" dur="500"/>
                                        <p:tgtEl>
                                          <p:spTgt spid="32"/>
                                        </p:tgtEl>
                                      </p:cBhvr>
                                    </p:animEffect>
                                    <p:set>
                                      <p:cBhvr>
                                        <p:cTn id="60" dur="1" fill="hold">
                                          <p:stCondLst>
                                            <p:cond delay="499"/>
                                          </p:stCondLst>
                                        </p:cTn>
                                        <p:tgtEl>
                                          <p:spTgt spid="32"/>
                                        </p:tgtEl>
                                        <p:attrNameLst>
                                          <p:attrName>style.visibility</p:attrName>
                                        </p:attrNameLst>
                                      </p:cBhvr>
                                      <p:to>
                                        <p:strVal val="hidden"/>
                                      </p:to>
                                    </p:set>
                                  </p:childTnLst>
                                </p:cTn>
                              </p:par>
                              <p:par>
                                <p:cTn id="61" presetID="53" presetClass="exit" presetSubtype="0" fill="hold" nodeType="withEffect">
                                  <p:stCondLst>
                                    <p:cond delay="0"/>
                                  </p:stCondLst>
                                  <p:childTnLst>
                                    <p:anim calcmode="lin" valueType="num">
                                      <p:cBhvr>
                                        <p:cTn id="62" dur="500"/>
                                        <p:tgtEl>
                                          <p:spTgt spid="33"/>
                                        </p:tgtEl>
                                        <p:attrNameLst>
                                          <p:attrName>ppt_w</p:attrName>
                                        </p:attrNameLst>
                                      </p:cBhvr>
                                      <p:tavLst>
                                        <p:tav tm="0">
                                          <p:val>
                                            <p:strVal val="ppt_w"/>
                                          </p:val>
                                        </p:tav>
                                        <p:tav tm="100000">
                                          <p:val>
                                            <p:fltVal val="0"/>
                                          </p:val>
                                        </p:tav>
                                      </p:tavLst>
                                    </p:anim>
                                    <p:anim calcmode="lin" valueType="num">
                                      <p:cBhvr>
                                        <p:cTn id="63" dur="500"/>
                                        <p:tgtEl>
                                          <p:spTgt spid="33"/>
                                        </p:tgtEl>
                                        <p:attrNameLst>
                                          <p:attrName>ppt_h</p:attrName>
                                        </p:attrNameLst>
                                      </p:cBhvr>
                                      <p:tavLst>
                                        <p:tav tm="0">
                                          <p:val>
                                            <p:strVal val="ppt_h"/>
                                          </p:val>
                                        </p:tav>
                                        <p:tav tm="100000">
                                          <p:val>
                                            <p:fltVal val="0"/>
                                          </p:val>
                                        </p:tav>
                                      </p:tavLst>
                                    </p:anim>
                                    <p:animEffect transition="out" filter="fade">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par>
                                <p:cTn id="66" presetID="53" presetClass="exit" presetSubtype="0" fill="hold" grpId="2" nodeType="withEffect">
                                  <p:stCondLst>
                                    <p:cond delay="0"/>
                                  </p:stCondLst>
                                  <p:childTnLst>
                                    <p:anim calcmode="lin" valueType="num">
                                      <p:cBhvr>
                                        <p:cTn id="67" dur="500"/>
                                        <p:tgtEl>
                                          <p:spTgt spid="34"/>
                                        </p:tgtEl>
                                        <p:attrNameLst>
                                          <p:attrName>ppt_w</p:attrName>
                                        </p:attrNameLst>
                                      </p:cBhvr>
                                      <p:tavLst>
                                        <p:tav tm="0">
                                          <p:val>
                                            <p:strVal val="ppt_w"/>
                                          </p:val>
                                        </p:tav>
                                        <p:tav tm="100000">
                                          <p:val>
                                            <p:fltVal val="0"/>
                                          </p:val>
                                        </p:tav>
                                      </p:tavLst>
                                    </p:anim>
                                    <p:anim calcmode="lin" valueType="num">
                                      <p:cBhvr>
                                        <p:cTn id="68" dur="500"/>
                                        <p:tgtEl>
                                          <p:spTgt spid="34"/>
                                        </p:tgtEl>
                                        <p:attrNameLst>
                                          <p:attrName>ppt_h</p:attrName>
                                        </p:attrNameLst>
                                      </p:cBhvr>
                                      <p:tavLst>
                                        <p:tav tm="0">
                                          <p:val>
                                            <p:strVal val="ppt_h"/>
                                          </p:val>
                                        </p:tav>
                                        <p:tav tm="100000">
                                          <p:val>
                                            <p:fltVal val="0"/>
                                          </p:val>
                                        </p:tav>
                                      </p:tavLst>
                                    </p:anim>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par>
                                <p:cTn id="71" presetID="53" presetClass="exit" presetSubtype="0" fill="hold" grpId="1" nodeType="withEffect">
                                  <p:stCondLst>
                                    <p:cond delay="0"/>
                                  </p:stCondLst>
                                  <p:childTnLst>
                                    <p:anim calcmode="lin" valueType="num">
                                      <p:cBhvr>
                                        <p:cTn id="72" dur="500"/>
                                        <p:tgtEl>
                                          <p:spTgt spid="35"/>
                                        </p:tgtEl>
                                        <p:attrNameLst>
                                          <p:attrName>ppt_w</p:attrName>
                                        </p:attrNameLst>
                                      </p:cBhvr>
                                      <p:tavLst>
                                        <p:tav tm="0">
                                          <p:val>
                                            <p:strVal val="ppt_w"/>
                                          </p:val>
                                        </p:tav>
                                        <p:tav tm="100000">
                                          <p:val>
                                            <p:fltVal val="0"/>
                                          </p:val>
                                        </p:tav>
                                      </p:tavLst>
                                    </p:anim>
                                    <p:anim calcmode="lin" valueType="num">
                                      <p:cBhvr>
                                        <p:cTn id="73" dur="500"/>
                                        <p:tgtEl>
                                          <p:spTgt spid="35"/>
                                        </p:tgtEl>
                                        <p:attrNameLst>
                                          <p:attrName>ppt_h</p:attrName>
                                        </p:attrNameLst>
                                      </p:cBhvr>
                                      <p:tavLst>
                                        <p:tav tm="0">
                                          <p:val>
                                            <p:strVal val="ppt_h"/>
                                          </p:val>
                                        </p:tav>
                                        <p:tav tm="100000">
                                          <p:val>
                                            <p:fltVal val="0"/>
                                          </p:val>
                                        </p:tav>
                                      </p:tavLst>
                                    </p:anim>
                                    <p:animEffect transition="out" filter="fade">
                                      <p:cBhvr>
                                        <p:cTn id="74" dur="500"/>
                                        <p:tgtEl>
                                          <p:spTgt spid="35"/>
                                        </p:tgtEl>
                                      </p:cBhvr>
                                    </p:animEffect>
                                    <p:set>
                                      <p:cBhvr>
                                        <p:cTn id="75" dur="1" fill="hold">
                                          <p:stCondLst>
                                            <p:cond delay="499"/>
                                          </p:stCondLst>
                                        </p:cTn>
                                        <p:tgtEl>
                                          <p:spTgt spid="35"/>
                                        </p:tgtEl>
                                        <p:attrNameLst>
                                          <p:attrName>style.visibility</p:attrName>
                                        </p:attrNameLst>
                                      </p:cBhvr>
                                      <p:to>
                                        <p:strVal val="hidden"/>
                                      </p:to>
                                    </p:set>
                                  </p:childTnLst>
                                </p:cTn>
                              </p:par>
                              <p:par>
                                <p:cTn id="76" presetID="53" presetClass="exit" presetSubtype="0" fill="hold" grpId="1" nodeType="withEffect">
                                  <p:stCondLst>
                                    <p:cond delay="0"/>
                                  </p:stCondLst>
                                  <p:childTnLst>
                                    <p:anim calcmode="lin" valueType="num">
                                      <p:cBhvr>
                                        <p:cTn id="77" dur="500"/>
                                        <p:tgtEl>
                                          <p:spTgt spid="36"/>
                                        </p:tgtEl>
                                        <p:attrNameLst>
                                          <p:attrName>ppt_w</p:attrName>
                                        </p:attrNameLst>
                                      </p:cBhvr>
                                      <p:tavLst>
                                        <p:tav tm="0">
                                          <p:val>
                                            <p:strVal val="ppt_w"/>
                                          </p:val>
                                        </p:tav>
                                        <p:tav tm="100000">
                                          <p:val>
                                            <p:fltVal val="0"/>
                                          </p:val>
                                        </p:tav>
                                      </p:tavLst>
                                    </p:anim>
                                    <p:anim calcmode="lin" valueType="num">
                                      <p:cBhvr>
                                        <p:cTn id="78" dur="500"/>
                                        <p:tgtEl>
                                          <p:spTgt spid="36"/>
                                        </p:tgtEl>
                                        <p:attrNameLst>
                                          <p:attrName>ppt_h</p:attrName>
                                        </p:attrNameLst>
                                      </p:cBhvr>
                                      <p:tavLst>
                                        <p:tav tm="0">
                                          <p:val>
                                            <p:strVal val="ppt_h"/>
                                          </p:val>
                                        </p:tav>
                                        <p:tav tm="100000">
                                          <p:val>
                                            <p:fltVal val="0"/>
                                          </p:val>
                                        </p:tav>
                                      </p:tavLst>
                                    </p:anim>
                                    <p:animEffect transition="out" filter="fade">
                                      <p:cBhvr>
                                        <p:cTn id="79" dur="500"/>
                                        <p:tgtEl>
                                          <p:spTgt spid="36"/>
                                        </p:tgtEl>
                                      </p:cBhvr>
                                    </p:animEffect>
                                    <p:set>
                                      <p:cBhvr>
                                        <p:cTn id="80" dur="1" fill="hold">
                                          <p:stCondLst>
                                            <p:cond delay="499"/>
                                          </p:stCondLst>
                                        </p:cTn>
                                        <p:tgtEl>
                                          <p:spTgt spid="36"/>
                                        </p:tgtEl>
                                        <p:attrNameLst>
                                          <p:attrName>style.visibility</p:attrName>
                                        </p:attrNameLst>
                                      </p:cBhvr>
                                      <p:to>
                                        <p:strVal val="hidden"/>
                                      </p:to>
                                    </p:set>
                                  </p:childTnLst>
                                </p:cTn>
                              </p:par>
                            </p:childTnLst>
                          </p:cTn>
                        </p:par>
                        <p:par>
                          <p:cTn id="81" fill="hold">
                            <p:stCondLst>
                              <p:cond delay="500"/>
                            </p:stCondLst>
                            <p:childTnLst>
                              <p:par>
                                <p:cTn id="82" presetID="53" presetClass="entr" presetSubtype="0"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ppt_w</p:attrName>
                                        </p:attrNameLst>
                                      </p:cBhvr>
                                      <p:tavLst>
                                        <p:tav tm="0">
                                          <p:val>
                                            <p:fltVal val="0"/>
                                          </p:val>
                                        </p:tav>
                                        <p:tav tm="100000">
                                          <p:val>
                                            <p:strVal val="#ppt_w"/>
                                          </p:val>
                                        </p:tav>
                                      </p:tavLst>
                                    </p:anim>
                                    <p:anim calcmode="lin" valueType="num">
                                      <p:cBhvr>
                                        <p:cTn id="85" dur="500" fill="hold"/>
                                        <p:tgtEl>
                                          <p:spTgt spid="58"/>
                                        </p:tgtEl>
                                        <p:attrNameLst>
                                          <p:attrName>ppt_h</p:attrName>
                                        </p:attrNameLst>
                                      </p:cBhvr>
                                      <p:tavLst>
                                        <p:tav tm="0">
                                          <p:val>
                                            <p:fltVal val="0"/>
                                          </p:val>
                                        </p:tav>
                                        <p:tav tm="100000">
                                          <p:val>
                                            <p:strVal val="#ppt_h"/>
                                          </p:val>
                                        </p:tav>
                                      </p:tavLst>
                                    </p:anim>
                                    <p:animEffect transition="in" filter="fade">
                                      <p:cBhvr>
                                        <p:cTn id="8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p:bldP spid="34" grpId="1"/>
      <p:bldP spid="34" grpId="2"/>
      <p:bldP spid="35" grpId="0"/>
      <p:bldP spid="35" grpId="1"/>
      <p:bldP spid="36" grpId="0"/>
      <p:bldP spid="36"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descr="Thinking.gif"/>
          <p:cNvPicPr>
            <a:picLocks noChangeAspect="1"/>
          </p:cNvPicPr>
          <p:nvPr/>
        </p:nvPicPr>
        <p:blipFill>
          <a:blip r:embed="rId3" cstate="print"/>
          <a:stretch>
            <a:fillRect/>
          </a:stretch>
        </p:blipFill>
        <p:spPr>
          <a:xfrm>
            <a:off x="1358462" y="990600"/>
            <a:ext cx="6337738" cy="3176104"/>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505200" y="228600"/>
            <a:ext cx="2060179"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4000" dirty="0" smtClean="0">
                <a:latin typeface="NikoshBAN" pitchFamily="2" charset="0"/>
                <a:cs typeface="NikoshBAN" pitchFamily="2" charset="0"/>
              </a:rPr>
              <a:t>দলগত কাজ</a:t>
            </a:r>
            <a:endParaRPr lang="en-US" sz="4000" dirty="0">
              <a:latin typeface="NikoshBAN" pitchFamily="2" charset="0"/>
              <a:cs typeface="NikoshBAN" pitchFamily="2" charset="0"/>
            </a:endParaRPr>
          </a:p>
        </p:txBody>
      </p:sp>
      <p:grpSp>
        <p:nvGrpSpPr>
          <p:cNvPr id="11" name="Group 10"/>
          <p:cNvGrpSpPr/>
          <p:nvPr/>
        </p:nvGrpSpPr>
        <p:grpSpPr>
          <a:xfrm>
            <a:off x="6629400" y="1752600"/>
            <a:ext cx="1364476" cy="2057400"/>
            <a:chOff x="6629400" y="1752600"/>
            <a:chExt cx="1364476" cy="2057400"/>
          </a:xfrm>
          <a:solidFill>
            <a:schemeClr val="accent1">
              <a:lumMod val="50000"/>
            </a:schemeClr>
          </a:solidFill>
        </p:grpSpPr>
        <p:sp>
          <p:nvSpPr>
            <p:cNvPr id="8" name="TextBox 7"/>
            <p:cNvSpPr txBox="1"/>
            <p:nvPr/>
          </p:nvSpPr>
          <p:spPr>
            <a:xfrm>
              <a:off x="6629400" y="2514600"/>
              <a:ext cx="1364476" cy="646331"/>
            </a:xfrm>
            <a:prstGeom prst="rect">
              <a:avLst/>
            </a:prstGeom>
            <a:grp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smtClean="0">
                  <a:latin typeface="NikoshBAN" pitchFamily="2" charset="0"/>
                  <a:cs typeface="NikoshBAN" pitchFamily="2" charset="0"/>
                </a:rPr>
                <a:t>৫ মিটার</a:t>
              </a:r>
              <a:endParaRPr lang="en-US" sz="3600" dirty="0">
                <a:latin typeface="NikoshBAN" pitchFamily="2" charset="0"/>
                <a:cs typeface="NikoshBAN" pitchFamily="2" charset="0"/>
              </a:endParaRPr>
            </a:p>
          </p:txBody>
        </p:sp>
        <p:cxnSp>
          <p:nvCxnSpPr>
            <p:cNvPr id="10" name="Straight Arrow Connector 9"/>
            <p:cNvCxnSpPr/>
            <p:nvPr/>
          </p:nvCxnSpPr>
          <p:spPr>
            <a:xfrm>
              <a:off x="6629400" y="1752600"/>
              <a:ext cx="0" cy="2057400"/>
            </a:xfrm>
            <a:prstGeom prst="straightConnector1">
              <a:avLst/>
            </a:prstGeom>
            <a:grpFill/>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571220" y="4450140"/>
            <a:ext cx="8039380" cy="1569660"/>
          </a:xfrm>
          <a:prstGeom prst="rect">
            <a:avLst/>
          </a:pr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rPr>
              <a:t>লোকটি  ভারী তেলের ড্রামটি  উপরে তুলতে পারছে না। যান্ত্রিক</a:t>
            </a:r>
          </a:p>
          <a:p>
            <a:r>
              <a:rPr lang="bn-BD" sz="3200" dirty="0" smtClean="0">
                <a:solidFill>
                  <a:schemeClr val="tx1"/>
                </a:solidFill>
                <a:latin typeface="NikoshBAN" pitchFamily="2" charset="0"/>
                <a:cs typeface="NikoshBAN" pitchFamily="2" charset="0"/>
              </a:rPr>
              <a:t> সুবিধা ৬ পেলে সে একাই ড্রামটি উপরে তুলতে পারবে। এখন সে</a:t>
            </a:r>
          </a:p>
          <a:p>
            <a:r>
              <a:rPr lang="bn-BD" sz="3200" dirty="0" smtClean="0">
                <a:solidFill>
                  <a:schemeClr val="tx1"/>
                </a:solidFill>
                <a:latin typeface="NikoshBAN" pitchFamily="2" charset="0"/>
                <a:cs typeface="NikoshBAN" pitchFamily="2" charset="0"/>
              </a:rPr>
              <a:t> যে ব্যবস্থা অবলম্বন করবে তা চিত্রসহ বর্ণনা কর।</a:t>
            </a:r>
            <a:endParaRPr lang="en-US" sz="3200" dirty="0">
              <a:solidFill>
                <a:schemeClr val="tx1"/>
              </a:solidFill>
              <a:latin typeface="NikoshBAN" pitchFamily="2" charset="0"/>
              <a:cs typeface="NikoshBAN" pitchFamily="2" charset="0"/>
            </a:endParaRPr>
          </a:p>
        </p:txBody>
      </p:sp>
      <p:sp>
        <p:nvSpPr>
          <p:cNvPr id="9" name="TextBox 8"/>
          <p:cNvSpPr txBox="1"/>
          <p:nvPr/>
        </p:nvSpPr>
        <p:spPr>
          <a:xfrm>
            <a:off x="7187786" y="228600"/>
            <a:ext cx="1651414" cy="461665"/>
          </a:xfrm>
          <a:prstGeom prst="rect">
            <a:avLst/>
          </a:prstGeom>
          <a:solidFill>
            <a:schemeClr val="accent2">
              <a:lumMod val="20000"/>
              <a:lumOff val="80000"/>
            </a:schemeClr>
          </a:solidFill>
        </p:spPr>
        <p:txBody>
          <a:bodyPr wrap="none" rtlCol="0">
            <a:spAutoFit/>
          </a:bodyPr>
          <a:lstStyle/>
          <a:p>
            <a:r>
              <a:rPr lang="bn-BD" sz="2400" dirty="0" smtClean="0">
                <a:latin typeface="NikoshBAN" pitchFamily="2" charset="0"/>
                <a:cs typeface="NikoshBAN" pitchFamily="2" charset="0"/>
              </a:rPr>
              <a:t>সময়ঃ ৬ মিনিট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1850</TotalTime>
  <Words>1116</Words>
  <Application>Microsoft Office PowerPoint</Application>
  <PresentationFormat>On-screen Show (4:3)</PresentationFormat>
  <Paragraphs>149</Paragraphs>
  <Slides>17</Slides>
  <Notes>14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486</cp:revision>
  <dcterms:created xsi:type="dcterms:W3CDTF">2014-09-15T13:20:29Z</dcterms:created>
  <dcterms:modified xsi:type="dcterms:W3CDTF">2016-08-10T05:13:24Z</dcterms:modified>
</cp:coreProperties>
</file>